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slideLayouts/slideLayout19.xml" ContentType="application/vnd.openxmlformats-officedocument.presentationml.slideLayout+xml"/>
  <Override PartName="/ppt/theme/theme14.xml" ContentType="application/vnd.openxmlformats-officedocument.theme+xml"/>
  <Override PartName="/ppt/slideLayouts/slideLayout20.xml" ContentType="application/vnd.openxmlformats-officedocument.presentationml.slideLayout+xml"/>
  <Override PartName="/ppt/theme/theme15.xml" ContentType="application/vnd.openxmlformats-officedocument.theme+xml"/>
  <Override PartName="/ppt/slideLayouts/slideLayout21.xml" ContentType="application/vnd.openxmlformats-officedocument.presentationml.slideLayout+xml"/>
  <Override PartName="/ppt/theme/theme16.xml" ContentType="application/vnd.openxmlformats-officedocument.theme+xml"/>
  <Override PartName="/ppt/slideLayouts/slideLayout22.xml" ContentType="application/vnd.openxmlformats-officedocument.presentationml.slideLayout+xml"/>
  <Override PartName="/ppt/theme/theme17.xml" ContentType="application/vnd.openxmlformats-officedocument.theme+xml"/>
  <Override PartName="/ppt/slideLayouts/slideLayout23.xml" ContentType="application/vnd.openxmlformats-officedocument.presentationml.slideLayout+xml"/>
  <Override PartName="/ppt/theme/theme18.xml" ContentType="application/vnd.openxmlformats-officedocument.theme+xml"/>
  <Override PartName="/ppt/slideLayouts/slideLayout24.xml" ContentType="application/vnd.openxmlformats-officedocument.presentationml.slideLayout+xml"/>
  <Override PartName="/ppt/theme/theme19.xml" ContentType="application/vnd.openxmlformats-officedocument.theme+xml"/>
  <Override PartName="/ppt/slideLayouts/slideLayout25.xml" ContentType="application/vnd.openxmlformats-officedocument.presentationml.slideLayout+xml"/>
  <Override PartName="/ppt/theme/theme20.xml" ContentType="application/vnd.openxmlformats-officedocument.theme+xml"/>
  <Override PartName="/ppt/slideLayouts/slideLayout26.xml" ContentType="application/vnd.openxmlformats-officedocument.presentationml.slideLayout+xml"/>
  <Override PartName="/ppt/theme/theme21.xml" ContentType="application/vnd.openxmlformats-officedocument.theme+xml"/>
  <Override PartName="/ppt/slideLayouts/slideLayout27.xml" ContentType="application/vnd.openxmlformats-officedocument.presentationml.slideLayout+xml"/>
  <Override PartName="/ppt/theme/theme22.xml" ContentType="application/vnd.openxmlformats-officedocument.theme+xml"/>
  <Override PartName="/ppt/slideLayouts/slideLayout28.xml" ContentType="application/vnd.openxmlformats-officedocument.presentationml.slideLayout+xml"/>
  <Override PartName="/ppt/theme/theme23.xml" ContentType="application/vnd.openxmlformats-officedocument.theme+xml"/>
  <Override PartName="/ppt/slideLayouts/slideLayout29.xml" ContentType="application/vnd.openxmlformats-officedocument.presentationml.slideLayout+xml"/>
  <Override PartName="/ppt/theme/theme24.xml" ContentType="application/vnd.openxmlformats-officedocument.theme+xml"/>
  <Override PartName="/ppt/slideLayouts/slideLayout30.xml" ContentType="application/vnd.openxmlformats-officedocument.presentationml.slideLayout+xml"/>
  <Override PartName="/ppt/theme/theme25.xml" ContentType="application/vnd.openxmlformats-officedocument.theme+xml"/>
  <Override PartName="/ppt/slideLayouts/slideLayout31.xml" ContentType="application/vnd.openxmlformats-officedocument.presentationml.slideLayout+xml"/>
  <Override PartName="/ppt/theme/theme26.xml" ContentType="application/vnd.openxmlformats-officedocument.theme+xml"/>
  <Override PartName="/ppt/slideLayouts/slideLayout32.xml" ContentType="application/vnd.openxmlformats-officedocument.presentationml.slideLayout+xml"/>
  <Override PartName="/ppt/theme/theme27.xml" ContentType="application/vnd.openxmlformats-officedocument.theme+xml"/>
  <Override PartName="/ppt/slideLayouts/slideLayout33.xml" ContentType="application/vnd.openxmlformats-officedocument.presentationml.slideLayout+xml"/>
  <Override PartName="/ppt/theme/theme28.xml" ContentType="application/vnd.openxmlformats-officedocument.theme+xml"/>
  <Override PartName="/ppt/slideLayouts/slideLayout34.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84" r:id="rId2"/>
    <p:sldMasterId id="2147483692" r:id="rId3"/>
    <p:sldMasterId id="2147483694" r:id="rId4"/>
    <p:sldMasterId id="2147483706" r:id="rId5"/>
    <p:sldMasterId id="2147483714" r:id="rId6"/>
    <p:sldMasterId id="2147483718" r:id="rId7"/>
    <p:sldMasterId id="2147483726" r:id="rId8"/>
    <p:sldMasterId id="2147483730" r:id="rId9"/>
    <p:sldMasterId id="2147483732" r:id="rId10"/>
    <p:sldMasterId id="2147483734" r:id="rId11"/>
    <p:sldMasterId id="2147483740" r:id="rId12"/>
    <p:sldMasterId id="2147483742" r:id="rId13"/>
    <p:sldMasterId id="2147483744" r:id="rId14"/>
    <p:sldMasterId id="2147483746" r:id="rId15"/>
    <p:sldMasterId id="2147483750" r:id="rId16"/>
    <p:sldMasterId id="2147483752" r:id="rId17"/>
    <p:sldMasterId id="2147483760" r:id="rId18"/>
    <p:sldMasterId id="2147483766" r:id="rId19"/>
    <p:sldMasterId id="2147483776" r:id="rId20"/>
    <p:sldMasterId id="2147483784" r:id="rId21"/>
    <p:sldMasterId id="2147483786" r:id="rId22"/>
    <p:sldMasterId id="2147483788" r:id="rId23"/>
    <p:sldMasterId id="2147483790" r:id="rId24"/>
    <p:sldMasterId id="2147483792" r:id="rId25"/>
    <p:sldMasterId id="2147483794" r:id="rId26"/>
    <p:sldMasterId id="2147483796" r:id="rId27"/>
    <p:sldMasterId id="2147483798" r:id="rId28"/>
    <p:sldMasterId id="2147483800" r:id="rId29"/>
  </p:sldMasterIdLst>
  <p:notesMasterIdLst>
    <p:notesMasterId r:id="rId106"/>
  </p:notesMasterIdLst>
  <p:handoutMasterIdLst>
    <p:handoutMasterId r:id="rId107"/>
  </p:handoutMasterIdLst>
  <p:sldIdLst>
    <p:sldId id="508" r:id="rId30"/>
    <p:sldId id="446" r:id="rId31"/>
    <p:sldId id="391" r:id="rId32"/>
    <p:sldId id="450" r:id="rId33"/>
    <p:sldId id="392" r:id="rId34"/>
    <p:sldId id="393" r:id="rId35"/>
    <p:sldId id="394" r:id="rId36"/>
    <p:sldId id="269" r:id="rId37"/>
    <p:sldId id="509" r:id="rId38"/>
    <p:sldId id="396" r:id="rId39"/>
    <p:sldId id="451" r:id="rId40"/>
    <p:sldId id="275" r:id="rId41"/>
    <p:sldId id="399" r:id="rId42"/>
    <p:sldId id="457" r:id="rId43"/>
    <p:sldId id="461" r:id="rId44"/>
    <p:sldId id="401" r:id="rId45"/>
    <p:sldId id="281" r:id="rId46"/>
    <p:sldId id="463" r:id="rId47"/>
    <p:sldId id="402" r:id="rId48"/>
    <p:sldId id="403" r:id="rId49"/>
    <p:sldId id="467" r:id="rId50"/>
    <p:sldId id="404" r:id="rId51"/>
    <p:sldId id="409" r:id="rId52"/>
    <p:sldId id="405" r:id="rId53"/>
    <p:sldId id="406" r:id="rId54"/>
    <p:sldId id="504" r:id="rId55"/>
    <p:sldId id="289" r:id="rId56"/>
    <p:sldId id="411" r:id="rId57"/>
    <p:sldId id="469" r:id="rId58"/>
    <p:sldId id="296" r:id="rId59"/>
    <p:sldId id="297" r:id="rId60"/>
    <p:sldId id="298" r:id="rId61"/>
    <p:sldId id="470" r:id="rId62"/>
    <p:sldId id="416" r:id="rId63"/>
    <p:sldId id="505" r:id="rId64"/>
    <p:sldId id="471" r:id="rId65"/>
    <p:sldId id="300" r:id="rId66"/>
    <p:sldId id="413" r:id="rId67"/>
    <p:sldId id="418" r:id="rId68"/>
    <p:sldId id="417" r:id="rId69"/>
    <p:sldId id="474" r:id="rId70"/>
    <p:sldId id="303" r:id="rId71"/>
    <p:sldId id="427" r:id="rId72"/>
    <p:sldId id="475" r:id="rId73"/>
    <p:sldId id="423" r:id="rId74"/>
    <p:sldId id="476" r:id="rId75"/>
    <p:sldId id="424" r:id="rId76"/>
    <p:sldId id="477" r:id="rId77"/>
    <p:sldId id="479" r:id="rId78"/>
    <p:sldId id="425" r:id="rId79"/>
    <p:sldId id="312" r:id="rId80"/>
    <p:sldId id="480" r:id="rId81"/>
    <p:sldId id="492" r:id="rId82"/>
    <p:sldId id="429" r:id="rId83"/>
    <p:sldId id="431" r:id="rId84"/>
    <p:sldId id="484" r:id="rId85"/>
    <p:sldId id="487" r:id="rId86"/>
    <p:sldId id="432" r:id="rId87"/>
    <p:sldId id="320" r:id="rId88"/>
    <p:sldId id="439" r:id="rId89"/>
    <p:sldId id="438" r:id="rId90"/>
    <p:sldId id="496" r:id="rId91"/>
    <p:sldId id="511" r:id="rId92"/>
    <p:sldId id="510" r:id="rId93"/>
    <p:sldId id="440" r:id="rId94"/>
    <p:sldId id="443" r:id="rId95"/>
    <p:sldId id="441" r:id="rId96"/>
    <p:sldId id="497" r:id="rId97"/>
    <p:sldId id="442" r:id="rId98"/>
    <p:sldId id="387" r:id="rId99"/>
    <p:sldId id="499" r:id="rId100"/>
    <p:sldId id="498" r:id="rId101"/>
    <p:sldId id="500" r:id="rId102"/>
    <p:sldId id="501" r:id="rId103"/>
    <p:sldId id="502" r:id="rId104"/>
    <p:sldId id="503" r:id="rId105"/>
  </p:sldIdLst>
  <p:sldSz cx="9144000" cy="6858000" type="screen4x3"/>
  <p:notesSz cx="7048500" cy="10185400"/>
  <p:custDataLst>
    <p:tags r:id="rId108"/>
  </p:custDataLst>
  <p:defaultTextStyle>
    <a:defPPr>
      <a:defRPr lang="en-US"/>
    </a:defPPr>
    <a:lvl1pPr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1pPr>
    <a:lvl2pPr marL="4572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2pPr>
    <a:lvl3pPr marL="9144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3pPr>
    <a:lvl4pPr marL="13716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4pPr>
    <a:lvl5pPr marL="18288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5pPr>
    <a:lvl6pPr marL="2286000" algn="l" defTabSz="457200" rtl="0" eaLnBrk="1" latinLnBrk="0" hangingPunct="1">
      <a:defRPr sz="2400" kern="1200">
        <a:solidFill>
          <a:schemeClr val="tx1"/>
        </a:solidFill>
        <a:latin typeface="Arial" pitchFamily="-108" charset="0"/>
        <a:ea typeface="Arial" pitchFamily="-108" charset="0"/>
        <a:cs typeface="Arial" pitchFamily="-108" charset="0"/>
      </a:defRPr>
    </a:lvl6pPr>
    <a:lvl7pPr marL="2743200" algn="l" defTabSz="457200" rtl="0" eaLnBrk="1" latinLnBrk="0" hangingPunct="1">
      <a:defRPr sz="2400" kern="1200">
        <a:solidFill>
          <a:schemeClr val="tx1"/>
        </a:solidFill>
        <a:latin typeface="Arial" pitchFamily="-108" charset="0"/>
        <a:ea typeface="Arial" pitchFamily="-108" charset="0"/>
        <a:cs typeface="Arial" pitchFamily="-108" charset="0"/>
      </a:defRPr>
    </a:lvl7pPr>
    <a:lvl8pPr marL="3200400" algn="l" defTabSz="457200" rtl="0" eaLnBrk="1" latinLnBrk="0" hangingPunct="1">
      <a:defRPr sz="2400" kern="1200">
        <a:solidFill>
          <a:schemeClr val="tx1"/>
        </a:solidFill>
        <a:latin typeface="Arial" pitchFamily="-108" charset="0"/>
        <a:ea typeface="Arial" pitchFamily="-108" charset="0"/>
        <a:cs typeface="Arial" pitchFamily="-108" charset="0"/>
      </a:defRPr>
    </a:lvl8pPr>
    <a:lvl9pPr marL="3657600" algn="l" defTabSz="457200" rtl="0" eaLnBrk="1" latinLnBrk="0" hangingPunct="1">
      <a:defRPr sz="2400" kern="1200">
        <a:solidFill>
          <a:schemeClr val="tx1"/>
        </a:solidFill>
        <a:latin typeface="Arial" pitchFamily="-108" charset="0"/>
        <a:ea typeface="Arial" pitchFamily="-108" charset="0"/>
        <a:cs typeface="Arial" pitchFamily="-108" charset="0"/>
      </a:defRPr>
    </a:lvl9pPr>
  </p:defaultTextStyle>
  <p:extLst>
    <p:ext uri="{EFAFB233-063F-42B5-8137-9DF3F51BA10A}">
      <p15:sldGuideLst xmlns:p15="http://schemas.microsoft.com/office/powerpoint/2012/main">
        <p15:guide id="3" orient="horz" pos="2160" userDrawn="1">
          <p15:clr>
            <a:srgbClr val="A4A3A4"/>
          </p15:clr>
        </p15:guide>
        <p15:guide id="9" pos="2875">
          <p15:clr>
            <a:srgbClr val="A4A3A4"/>
          </p15:clr>
        </p15:guide>
        <p15:guide id="10" pos="2946">
          <p15:clr>
            <a:srgbClr val="A4A3A4"/>
          </p15:clr>
        </p15:guide>
      </p15:sldGuideLst>
    </p:ext>
    <p:ext uri="{2D200454-40CA-4A62-9FC3-DE9A4176ACB9}">
      <p15:notesGuideLst xmlns:p15="http://schemas.microsoft.com/office/powerpoint/2012/main">
        <p15:guide id="1" orient="horz" pos="3208" userDrawn="1">
          <p15:clr>
            <a:srgbClr val="A4A3A4"/>
          </p15:clr>
        </p15:guide>
        <p15:guide id="2" pos="222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50"/>
    <a:srgbClr val="4B7278"/>
    <a:srgbClr val="58662E"/>
    <a:srgbClr val="F7F7F7"/>
    <a:srgbClr val="4473B8"/>
    <a:srgbClr val="85B0DE"/>
    <a:srgbClr val="008B5D"/>
    <a:srgbClr val="0078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444" autoAdjust="0"/>
  </p:normalViewPr>
  <p:slideViewPr>
    <p:cSldViewPr snapToGrid="0">
      <p:cViewPr varScale="1">
        <p:scale>
          <a:sx n="78" d="100"/>
          <a:sy n="78" d="100"/>
        </p:scale>
        <p:origin x="978" y="84"/>
      </p:cViewPr>
      <p:guideLst>
        <p:guide orient="horz" pos="2160"/>
        <p:guide pos="2875"/>
        <p:guide pos="2946"/>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100" d="100"/>
        <a:sy n="100" d="100"/>
      </p:scale>
      <p:origin x="0" y="0"/>
    </p:cViewPr>
  </p:notesTextViewPr>
  <p:sorterViewPr>
    <p:cViewPr>
      <p:scale>
        <a:sx n="240" d="100"/>
        <a:sy n="240" d="100"/>
      </p:scale>
      <p:origin x="0" y="0"/>
    </p:cViewPr>
  </p:sorterViewPr>
  <p:notesViewPr>
    <p:cSldViewPr snapToGrid="0">
      <p:cViewPr varScale="1">
        <p:scale>
          <a:sx n="41" d="100"/>
          <a:sy n="41" d="100"/>
        </p:scale>
        <p:origin x="1788" y="84"/>
      </p:cViewPr>
      <p:guideLst>
        <p:guide orient="horz" pos="3208"/>
        <p:guide pos="222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3.xml"/><Relationship Id="rId47" Type="http://schemas.openxmlformats.org/officeDocument/2006/relationships/slide" Target="slides/slide18.xml"/><Relationship Id="rId63" Type="http://schemas.openxmlformats.org/officeDocument/2006/relationships/slide" Target="slides/slide34.xml"/><Relationship Id="rId68" Type="http://schemas.openxmlformats.org/officeDocument/2006/relationships/slide" Target="slides/slide39.xml"/><Relationship Id="rId84" Type="http://schemas.openxmlformats.org/officeDocument/2006/relationships/slide" Target="slides/slide55.xml"/><Relationship Id="rId89" Type="http://schemas.openxmlformats.org/officeDocument/2006/relationships/slide" Target="slides/slide60.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07" Type="http://schemas.openxmlformats.org/officeDocument/2006/relationships/handoutMaster" Target="handoutMasters/handoutMaster1.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3.xml"/><Relationship Id="rId37" Type="http://schemas.openxmlformats.org/officeDocument/2006/relationships/slide" Target="slides/slide8.xml"/><Relationship Id="rId40" Type="http://schemas.openxmlformats.org/officeDocument/2006/relationships/slide" Target="slides/slide11.xml"/><Relationship Id="rId45" Type="http://schemas.openxmlformats.org/officeDocument/2006/relationships/slide" Target="slides/slide16.xml"/><Relationship Id="rId53" Type="http://schemas.openxmlformats.org/officeDocument/2006/relationships/slide" Target="slides/slide24.xml"/><Relationship Id="rId58" Type="http://schemas.openxmlformats.org/officeDocument/2006/relationships/slide" Target="slides/slide29.xml"/><Relationship Id="rId66" Type="http://schemas.openxmlformats.org/officeDocument/2006/relationships/slide" Target="slides/slide37.xml"/><Relationship Id="rId74" Type="http://schemas.openxmlformats.org/officeDocument/2006/relationships/slide" Target="slides/slide45.xml"/><Relationship Id="rId79" Type="http://schemas.openxmlformats.org/officeDocument/2006/relationships/slide" Target="slides/slide50.xml"/><Relationship Id="rId87" Type="http://schemas.openxmlformats.org/officeDocument/2006/relationships/slide" Target="slides/slide58.xml"/><Relationship Id="rId102" Type="http://schemas.openxmlformats.org/officeDocument/2006/relationships/slide" Target="slides/slide73.xml"/><Relationship Id="rId110"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32.xml"/><Relationship Id="rId82" Type="http://schemas.openxmlformats.org/officeDocument/2006/relationships/slide" Target="slides/slide53.xml"/><Relationship Id="rId90" Type="http://schemas.openxmlformats.org/officeDocument/2006/relationships/slide" Target="slides/slide61.xml"/><Relationship Id="rId95" Type="http://schemas.openxmlformats.org/officeDocument/2006/relationships/slide" Target="slides/slide66.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slide" Target="slides/slide14.xml"/><Relationship Id="rId48" Type="http://schemas.openxmlformats.org/officeDocument/2006/relationships/slide" Target="slides/slide19.xml"/><Relationship Id="rId56" Type="http://schemas.openxmlformats.org/officeDocument/2006/relationships/slide" Target="slides/slide27.xml"/><Relationship Id="rId64" Type="http://schemas.openxmlformats.org/officeDocument/2006/relationships/slide" Target="slides/slide35.xml"/><Relationship Id="rId69" Type="http://schemas.openxmlformats.org/officeDocument/2006/relationships/slide" Target="slides/slide40.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8" Type="http://schemas.openxmlformats.org/officeDocument/2006/relationships/slideMaster" Target="slideMasters/slideMaster8.xml"/><Relationship Id="rId51" Type="http://schemas.openxmlformats.org/officeDocument/2006/relationships/slide" Target="slides/slide22.xml"/><Relationship Id="rId72" Type="http://schemas.openxmlformats.org/officeDocument/2006/relationships/slide" Target="slides/slide43.xml"/><Relationship Id="rId80" Type="http://schemas.openxmlformats.org/officeDocument/2006/relationships/slide" Target="slides/slide51.xml"/><Relationship Id="rId85" Type="http://schemas.openxmlformats.org/officeDocument/2006/relationships/slide" Target="slides/slide56.xml"/><Relationship Id="rId93" Type="http://schemas.openxmlformats.org/officeDocument/2006/relationships/slide" Target="slides/slide64.xml"/><Relationship Id="rId98"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slide" Target="slides/slide17.xml"/><Relationship Id="rId59" Type="http://schemas.openxmlformats.org/officeDocument/2006/relationships/slide" Target="slides/slide30.xml"/><Relationship Id="rId67" Type="http://schemas.openxmlformats.org/officeDocument/2006/relationships/slide" Target="slides/slide38.xml"/><Relationship Id="rId103" Type="http://schemas.openxmlformats.org/officeDocument/2006/relationships/slide" Target="slides/slide74.xml"/><Relationship Id="rId108" Type="http://schemas.openxmlformats.org/officeDocument/2006/relationships/tags" Target="tags/tag1.xml"/><Relationship Id="rId20" Type="http://schemas.openxmlformats.org/officeDocument/2006/relationships/slideMaster" Target="slideMasters/slideMaster20.xml"/><Relationship Id="rId41" Type="http://schemas.openxmlformats.org/officeDocument/2006/relationships/slide" Target="slides/slide12.xml"/><Relationship Id="rId54" Type="http://schemas.openxmlformats.org/officeDocument/2006/relationships/slide" Target="slides/slide25.xml"/><Relationship Id="rId62" Type="http://schemas.openxmlformats.org/officeDocument/2006/relationships/slide" Target="slides/slide33.xml"/><Relationship Id="rId70" Type="http://schemas.openxmlformats.org/officeDocument/2006/relationships/slide" Target="slides/slide41.xml"/><Relationship Id="rId75" Type="http://schemas.openxmlformats.org/officeDocument/2006/relationships/slide" Target="slides/slide46.xml"/><Relationship Id="rId83" Type="http://schemas.openxmlformats.org/officeDocument/2006/relationships/slide" Target="slides/slide54.xml"/><Relationship Id="rId88" Type="http://schemas.openxmlformats.org/officeDocument/2006/relationships/slide" Target="slides/slide59.xml"/><Relationship Id="rId91" Type="http://schemas.openxmlformats.org/officeDocument/2006/relationships/slide" Target="slides/slide62.xml"/><Relationship Id="rId96" Type="http://schemas.openxmlformats.org/officeDocument/2006/relationships/slide" Target="slides/slide67.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7.xml"/><Relationship Id="rId49" Type="http://schemas.openxmlformats.org/officeDocument/2006/relationships/slide" Target="slides/slide20.xml"/><Relationship Id="rId57" Type="http://schemas.openxmlformats.org/officeDocument/2006/relationships/slide" Target="slides/slide28.xml"/><Relationship Id="rId106"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2.xml"/><Relationship Id="rId44" Type="http://schemas.openxmlformats.org/officeDocument/2006/relationships/slide" Target="slides/slide15.xml"/><Relationship Id="rId52" Type="http://schemas.openxmlformats.org/officeDocument/2006/relationships/slide" Target="slides/slide23.xml"/><Relationship Id="rId60" Type="http://schemas.openxmlformats.org/officeDocument/2006/relationships/slide" Target="slides/slide31.xml"/><Relationship Id="rId65" Type="http://schemas.openxmlformats.org/officeDocument/2006/relationships/slide" Target="slides/slide36.xml"/><Relationship Id="rId73" Type="http://schemas.openxmlformats.org/officeDocument/2006/relationships/slide" Target="slides/slide44.xml"/><Relationship Id="rId78" Type="http://schemas.openxmlformats.org/officeDocument/2006/relationships/slide" Target="slides/slide49.xml"/><Relationship Id="rId81" Type="http://schemas.openxmlformats.org/officeDocument/2006/relationships/slide" Target="slides/slide52.xml"/><Relationship Id="rId86" Type="http://schemas.openxmlformats.org/officeDocument/2006/relationships/slide" Target="slides/slide57.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0.xml"/><Relationship Id="rId109" Type="http://schemas.openxmlformats.org/officeDocument/2006/relationships/presProps" Target="presProps.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7" Type="http://schemas.openxmlformats.org/officeDocument/2006/relationships/slideMaster" Target="slideMasters/slideMaster7.xml"/><Relationship Id="rId71" Type="http://schemas.openxmlformats.org/officeDocument/2006/relationships/slide" Target="slides/slide42.xml"/><Relationship Id="rId92" Type="http://schemas.openxmlformats.org/officeDocument/2006/relationships/slide" Target="slides/slide63.xml"/></Relationships>
</file>

<file path=ppt/_rels/viewProps.xml.rels><?xml version="1.0" encoding="UTF-8" standalone="yes"?>
<Relationships xmlns="http://schemas.openxmlformats.org/package/2006/relationships"><Relationship Id="rId8" Type="http://schemas.openxmlformats.org/officeDocument/2006/relationships/slide" Target="slides/slide29.xml"/><Relationship Id="rId13" Type="http://schemas.openxmlformats.org/officeDocument/2006/relationships/slide" Target="slides/slide46.xml"/><Relationship Id="rId18" Type="http://schemas.openxmlformats.org/officeDocument/2006/relationships/slide" Target="slides/slide56.xml"/><Relationship Id="rId26" Type="http://schemas.openxmlformats.org/officeDocument/2006/relationships/slide" Target="slides/slide76.xml"/><Relationship Id="rId3" Type="http://schemas.openxmlformats.org/officeDocument/2006/relationships/slide" Target="slides/slide11.xml"/><Relationship Id="rId21" Type="http://schemas.openxmlformats.org/officeDocument/2006/relationships/slide" Target="slides/slide71.xml"/><Relationship Id="rId7" Type="http://schemas.openxmlformats.org/officeDocument/2006/relationships/slide" Target="slides/slide21.xml"/><Relationship Id="rId12" Type="http://schemas.openxmlformats.org/officeDocument/2006/relationships/slide" Target="slides/slide44.xml"/><Relationship Id="rId17" Type="http://schemas.openxmlformats.org/officeDocument/2006/relationships/slide" Target="slides/slide53.xml"/><Relationship Id="rId25" Type="http://schemas.openxmlformats.org/officeDocument/2006/relationships/slide" Target="slides/slide75.xml"/><Relationship Id="rId2" Type="http://schemas.openxmlformats.org/officeDocument/2006/relationships/slide" Target="slides/slide4.xml"/><Relationship Id="rId16" Type="http://schemas.openxmlformats.org/officeDocument/2006/relationships/slide" Target="slides/slide52.xml"/><Relationship Id="rId20" Type="http://schemas.openxmlformats.org/officeDocument/2006/relationships/slide" Target="slides/slide68.xml"/><Relationship Id="rId1" Type="http://schemas.openxmlformats.org/officeDocument/2006/relationships/slide" Target="slides/slide2.xml"/><Relationship Id="rId6" Type="http://schemas.openxmlformats.org/officeDocument/2006/relationships/slide" Target="slides/slide18.xml"/><Relationship Id="rId11" Type="http://schemas.openxmlformats.org/officeDocument/2006/relationships/slide" Target="slides/slide41.xml"/><Relationship Id="rId24" Type="http://schemas.openxmlformats.org/officeDocument/2006/relationships/slide" Target="slides/slide74.xml"/><Relationship Id="rId5" Type="http://schemas.openxmlformats.org/officeDocument/2006/relationships/slide" Target="slides/slide15.xml"/><Relationship Id="rId15" Type="http://schemas.openxmlformats.org/officeDocument/2006/relationships/slide" Target="slides/slide49.xml"/><Relationship Id="rId23" Type="http://schemas.openxmlformats.org/officeDocument/2006/relationships/slide" Target="slides/slide73.xml"/><Relationship Id="rId10" Type="http://schemas.openxmlformats.org/officeDocument/2006/relationships/slide" Target="slides/slide36.xml"/><Relationship Id="rId19" Type="http://schemas.openxmlformats.org/officeDocument/2006/relationships/slide" Target="slides/slide62.xml"/><Relationship Id="rId4" Type="http://schemas.openxmlformats.org/officeDocument/2006/relationships/slide" Target="slides/slide14.xml"/><Relationship Id="rId9" Type="http://schemas.openxmlformats.org/officeDocument/2006/relationships/slide" Target="slides/slide33.xml"/><Relationship Id="rId14" Type="http://schemas.openxmlformats.org/officeDocument/2006/relationships/slide" Target="slides/slide48.xml"/><Relationship Id="rId22"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2850" name="Rectangle 2"/>
          <p:cNvSpPr>
            <a:spLocks noGrp="1" noChangeArrowheads="1"/>
          </p:cNvSpPr>
          <p:nvPr>
            <p:ph type="hdr" sz="quarter"/>
          </p:nvPr>
        </p:nvSpPr>
        <p:spPr bwMode="auto">
          <a:xfrm>
            <a:off x="0" y="0"/>
            <a:ext cx="3054166"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l" defTabSz="847393" eaLnBrk="0" hangingPunct="0">
              <a:defRPr sz="1100">
                <a:latin typeface="Times New Roman" charset="0"/>
                <a:ea typeface="+mn-ea"/>
                <a:cs typeface="+mn-cs"/>
              </a:defRPr>
            </a:lvl1pPr>
          </a:lstStyle>
          <a:p>
            <a:pPr>
              <a:defRPr/>
            </a:pPr>
            <a:endParaRPr lang="en-US" dirty="0"/>
          </a:p>
        </p:txBody>
      </p:sp>
      <p:sp>
        <p:nvSpPr>
          <p:cNvPr id="462851" name="Rectangle 3"/>
          <p:cNvSpPr>
            <a:spLocks noGrp="1" noChangeArrowheads="1"/>
          </p:cNvSpPr>
          <p:nvPr>
            <p:ph type="dt" sz="quarter" idx="1"/>
          </p:nvPr>
        </p:nvSpPr>
        <p:spPr bwMode="auto">
          <a:xfrm>
            <a:off x="3992488" y="0"/>
            <a:ext cx="3053242"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r" defTabSz="847393" eaLnBrk="0" hangingPunct="0">
              <a:defRPr sz="1100">
                <a:latin typeface="Times New Roman" charset="0"/>
                <a:ea typeface="+mn-ea"/>
                <a:cs typeface="+mn-cs"/>
              </a:defRPr>
            </a:lvl1pPr>
          </a:lstStyle>
          <a:p>
            <a:pPr>
              <a:defRPr/>
            </a:pPr>
            <a:endParaRPr lang="en-US" dirty="0"/>
          </a:p>
        </p:txBody>
      </p:sp>
      <p:sp>
        <p:nvSpPr>
          <p:cNvPr id="462852" name="Rectangle 4"/>
          <p:cNvSpPr>
            <a:spLocks noGrp="1" noChangeArrowheads="1"/>
          </p:cNvSpPr>
          <p:nvPr>
            <p:ph type="ftr" sz="quarter" idx="2"/>
          </p:nvPr>
        </p:nvSpPr>
        <p:spPr bwMode="auto">
          <a:xfrm>
            <a:off x="0" y="9673233"/>
            <a:ext cx="3054166" cy="509611"/>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l" defTabSz="847393" eaLnBrk="0" hangingPunct="0">
              <a:defRPr sz="1100">
                <a:latin typeface="Times New Roman" charset="0"/>
                <a:ea typeface="+mn-ea"/>
                <a:cs typeface="+mn-cs"/>
              </a:defRPr>
            </a:lvl1pPr>
          </a:lstStyle>
          <a:p>
            <a:pPr>
              <a:defRPr/>
            </a:pPr>
            <a:endParaRPr lang="en-US" dirty="0"/>
          </a:p>
        </p:txBody>
      </p:sp>
      <p:sp>
        <p:nvSpPr>
          <p:cNvPr id="462853" name="Rectangle 5"/>
          <p:cNvSpPr>
            <a:spLocks noGrp="1" noChangeArrowheads="1"/>
          </p:cNvSpPr>
          <p:nvPr>
            <p:ph type="sldNum" sz="quarter" idx="3"/>
          </p:nvPr>
        </p:nvSpPr>
        <p:spPr bwMode="auto">
          <a:xfrm>
            <a:off x="3992488" y="9673233"/>
            <a:ext cx="3053242" cy="509611"/>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r" defTabSz="847393" eaLnBrk="0" hangingPunct="0">
              <a:defRPr sz="1100">
                <a:latin typeface="Times New Roman" pitchFamily="-108" charset="0"/>
              </a:defRPr>
            </a:lvl1pPr>
          </a:lstStyle>
          <a:p>
            <a:fld id="{45F611A6-5896-E044-A158-3E83CE93E6AC}" type="slidenum">
              <a:rPr lang="en-US"/>
              <a:pPr/>
              <a:t>‹#›</a:t>
            </a:fld>
            <a:endParaRPr lang="en-US" dirty="0"/>
          </a:p>
        </p:txBody>
      </p:sp>
    </p:spTree>
    <p:extLst>
      <p:ext uri="{BB962C8B-B14F-4D97-AF65-F5344CB8AC3E}">
        <p14:creationId xmlns:p14="http://schemas.microsoft.com/office/powerpoint/2010/main" val="279684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1634" name="Rectangle 2"/>
          <p:cNvSpPr>
            <a:spLocks noGrp="1" noChangeArrowheads="1"/>
          </p:cNvSpPr>
          <p:nvPr>
            <p:ph type="hdr" sz="quarter"/>
          </p:nvPr>
        </p:nvSpPr>
        <p:spPr bwMode="auto">
          <a:xfrm>
            <a:off x="0" y="0"/>
            <a:ext cx="3054166"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l" defTabSz="847393" eaLnBrk="0" hangingPunct="0">
              <a:defRPr sz="1100">
                <a:latin typeface="Arial" charset="0"/>
                <a:ea typeface="+mn-ea"/>
                <a:cs typeface="+mn-cs"/>
              </a:defRPr>
            </a:lvl1pPr>
          </a:lstStyle>
          <a:p>
            <a:pPr>
              <a:defRPr/>
            </a:pPr>
            <a:endParaRPr lang="en-US" dirty="0"/>
          </a:p>
        </p:txBody>
      </p:sp>
      <p:sp>
        <p:nvSpPr>
          <p:cNvPr id="581635" name="Rectangle 3"/>
          <p:cNvSpPr>
            <a:spLocks noGrp="1" noChangeArrowheads="1"/>
          </p:cNvSpPr>
          <p:nvPr>
            <p:ph type="dt" idx="1"/>
          </p:nvPr>
        </p:nvSpPr>
        <p:spPr bwMode="auto">
          <a:xfrm>
            <a:off x="3994335" y="0"/>
            <a:ext cx="3054165"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r" defTabSz="847393" eaLnBrk="0" hangingPunct="0">
              <a:defRPr sz="1100">
                <a:latin typeface="Arial" charset="0"/>
                <a:ea typeface="+mn-ea"/>
                <a:cs typeface="+mn-cs"/>
              </a:defRPr>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977900" y="765175"/>
            <a:ext cx="5092700" cy="3819525"/>
          </a:xfrm>
          <a:prstGeom prst="rect">
            <a:avLst/>
          </a:prstGeom>
          <a:noFill/>
          <a:ln w="9525">
            <a:solidFill>
              <a:srgbClr val="000000"/>
            </a:solidFill>
            <a:miter lim="800000"/>
            <a:headEnd/>
            <a:tailEnd/>
          </a:ln>
        </p:spPr>
      </p:sp>
      <p:sp>
        <p:nvSpPr>
          <p:cNvPr id="581637" name="Rectangle 5"/>
          <p:cNvSpPr>
            <a:spLocks noGrp="1" noChangeArrowheads="1"/>
          </p:cNvSpPr>
          <p:nvPr>
            <p:ph type="body" sz="quarter" idx="3"/>
          </p:nvPr>
        </p:nvSpPr>
        <p:spPr bwMode="auto">
          <a:xfrm>
            <a:off x="939247" y="4838747"/>
            <a:ext cx="5170008" cy="4582237"/>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81638" name="Rectangle 6"/>
          <p:cNvSpPr>
            <a:spLocks noGrp="1" noChangeArrowheads="1"/>
          </p:cNvSpPr>
          <p:nvPr>
            <p:ph type="ftr" sz="quarter" idx="4"/>
          </p:nvPr>
        </p:nvSpPr>
        <p:spPr bwMode="auto">
          <a:xfrm>
            <a:off x="0" y="9676642"/>
            <a:ext cx="3054166" cy="508758"/>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l" defTabSz="847393" eaLnBrk="0" hangingPunct="0">
              <a:defRPr sz="1100">
                <a:latin typeface="Arial" charset="0"/>
                <a:ea typeface="+mn-ea"/>
                <a:cs typeface="+mn-cs"/>
              </a:defRPr>
            </a:lvl1pPr>
          </a:lstStyle>
          <a:p>
            <a:pPr>
              <a:defRPr/>
            </a:pPr>
            <a:endParaRPr lang="en-US" dirty="0"/>
          </a:p>
        </p:txBody>
      </p:sp>
      <p:sp>
        <p:nvSpPr>
          <p:cNvPr id="581639" name="Rectangle 7"/>
          <p:cNvSpPr>
            <a:spLocks noGrp="1" noChangeArrowheads="1"/>
          </p:cNvSpPr>
          <p:nvPr>
            <p:ph type="sldNum" sz="quarter" idx="5"/>
          </p:nvPr>
        </p:nvSpPr>
        <p:spPr bwMode="auto">
          <a:xfrm>
            <a:off x="3994335" y="9676642"/>
            <a:ext cx="3054165" cy="508758"/>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r" defTabSz="847393" eaLnBrk="0" hangingPunct="0">
              <a:defRPr sz="1100"/>
            </a:lvl1pPr>
          </a:lstStyle>
          <a:p>
            <a:fld id="{AFABD518-C236-864A-BB9A-22693C96B207}" type="slidenum">
              <a:rPr lang="en-US"/>
              <a:pPr/>
              <a:t>‹#›</a:t>
            </a:fld>
            <a:endParaRPr lang="en-US" dirty="0"/>
          </a:p>
        </p:txBody>
      </p:sp>
    </p:spTree>
    <p:extLst>
      <p:ext uri="{BB962C8B-B14F-4D97-AF65-F5344CB8AC3E}">
        <p14:creationId xmlns:p14="http://schemas.microsoft.com/office/powerpoint/2010/main" val="35609895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pitchFamily="-108" charset="-128"/>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defTabSz="439976">
              <a:defRPr sz="1300">
                <a:solidFill>
                  <a:schemeClr val="tx1"/>
                </a:solidFill>
                <a:latin typeface="Arial" panose="020B0604020202020204" pitchFamily="34" charset="0"/>
                <a:cs typeface="Arial" panose="020B0604020202020204" pitchFamily="34" charset="0"/>
              </a:defRPr>
            </a:lvl1pPr>
            <a:lvl2pPr marL="411817" indent="-158391" defTabSz="439976">
              <a:defRPr sz="1300">
                <a:solidFill>
                  <a:schemeClr val="tx1"/>
                </a:solidFill>
                <a:latin typeface="Arial" panose="020B0604020202020204" pitchFamily="34" charset="0"/>
                <a:cs typeface="Arial" panose="020B0604020202020204" pitchFamily="34" charset="0"/>
              </a:defRPr>
            </a:lvl2pPr>
            <a:lvl3pPr marL="633565" indent="-126713" defTabSz="439976">
              <a:defRPr sz="1300">
                <a:solidFill>
                  <a:schemeClr val="tx1"/>
                </a:solidFill>
                <a:latin typeface="Arial" panose="020B0604020202020204" pitchFamily="34" charset="0"/>
                <a:cs typeface="Arial" panose="020B0604020202020204" pitchFamily="34" charset="0"/>
              </a:defRPr>
            </a:lvl3pPr>
            <a:lvl4pPr marL="886991" indent="-126713" defTabSz="439976">
              <a:defRPr sz="1300">
                <a:solidFill>
                  <a:schemeClr val="tx1"/>
                </a:solidFill>
                <a:latin typeface="Arial" panose="020B0604020202020204" pitchFamily="34" charset="0"/>
                <a:cs typeface="Arial" panose="020B0604020202020204" pitchFamily="34" charset="0"/>
              </a:defRPr>
            </a:lvl4pPr>
            <a:lvl5pPr marL="1140417" indent="-126713" defTabSz="439976">
              <a:defRPr sz="1300">
                <a:solidFill>
                  <a:schemeClr val="tx1"/>
                </a:solidFill>
                <a:latin typeface="Arial" panose="020B0604020202020204" pitchFamily="34" charset="0"/>
                <a:cs typeface="Arial" panose="020B0604020202020204" pitchFamily="34" charset="0"/>
              </a:defRPr>
            </a:lvl5pPr>
            <a:lvl6pPr marL="1393843"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1647269"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1900695"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2154121"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fld id="{BE4B1C65-EC1F-4AF2-AFC3-54A60B2E8C19}" type="slidenum">
              <a:rPr lang="en-US" altLang="en-US" sz="700">
                <a:solidFill>
                  <a:srgbClr val="000000"/>
                </a:solidFill>
                <a:latin typeface="Times" panose="02020603050405020304" pitchFamily="18" charset="0"/>
                <a:ea typeface="ＭＳ Ｐゴシック" panose="020B0600070205080204" pitchFamily="34" charset="-128"/>
              </a:rPr>
              <a:pPr/>
              <a:t>1</a:t>
            </a:fld>
            <a:endParaRPr lang="en-US" altLang="en-US" sz="700">
              <a:solidFill>
                <a:srgbClr val="000000"/>
              </a:solidFill>
              <a:latin typeface="Times" panose="02020603050405020304" pitchFamily="18" charset="0"/>
              <a:ea typeface="ＭＳ Ｐゴシック" panose="020B0600070205080204" pitchFamily="34" charset="-128"/>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2842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11</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7.1</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A diversity of photoautotrophs</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Tree>
    <p:extLst>
      <p:ext uri="{BB962C8B-B14F-4D97-AF65-F5344CB8AC3E}">
        <p14:creationId xmlns:p14="http://schemas.microsoft.com/office/powerpoint/2010/main" val="35853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8DF0BD6-D0AE-EF44-A493-D32274DD08F9}" type="slidenum">
              <a:rPr lang="en-US" sz="1300"/>
              <a:pPr algn="r" defTabSz="984666" eaLnBrk="0" hangingPunct="0"/>
              <a:t>12</a:t>
            </a:fld>
            <a:endParaRPr lang="en-US" sz="1300" dirty="0"/>
          </a:p>
        </p:txBody>
      </p:sp>
      <p:sp>
        <p:nvSpPr>
          <p:cNvPr id="440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44038"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646791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8DF0BD6-D0AE-EF44-A493-D32274DD08F9}" type="slidenum">
              <a:rPr lang="en-US" sz="1300"/>
              <a:pPr algn="r" defTabSz="984666" eaLnBrk="0" hangingPunct="0"/>
              <a:t>13</a:t>
            </a:fld>
            <a:endParaRPr lang="en-US" sz="1300" dirty="0"/>
          </a:p>
        </p:txBody>
      </p:sp>
      <p:sp>
        <p:nvSpPr>
          <p:cNvPr id="440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44038"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544273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14</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7.2-s3</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Journey into a leaf (step 3)</a:t>
            </a:r>
            <a:endParaRPr lang="en-US" dirty="0">
              <a:latin typeface="Arial" pitchFamily="34" charset="0"/>
              <a:cs typeface="Arial" pitchFamily="34" charset="0"/>
            </a:endParaRPr>
          </a:p>
        </p:txBody>
      </p:sp>
    </p:spTree>
    <p:extLst>
      <p:ext uri="{BB962C8B-B14F-4D97-AF65-F5344CB8AC3E}">
        <p14:creationId xmlns:p14="http://schemas.microsoft.com/office/powerpoint/2010/main" val="317824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15</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7.2-2b</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Journey into a leaf (part 2b: chloroplast, TEM)</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Tree>
    <p:extLst>
      <p:ext uri="{BB962C8B-B14F-4D97-AF65-F5344CB8AC3E}">
        <p14:creationId xmlns:p14="http://schemas.microsoft.com/office/powerpoint/2010/main" val="4023793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8DF0BD6-D0AE-EF44-A493-D32274DD08F9}" type="slidenum">
              <a:rPr lang="en-US" sz="1300"/>
              <a:pPr algn="r" defTabSz="984666" eaLnBrk="0" hangingPunct="0"/>
              <a:t>16</a:t>
            </a:fld>
            <a:endParaRPr lang="en-US" sz="1300" dirty="0"/>
          </a:p>
        </p:txBody>
      </p:sp>
      <p:sp>
        <p:nvSpPr>
          <p:cNvPr id="440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44038"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781775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1716C37-9BA6-1543-AA31-51ED9424806C}" type="slidenum">
              <a:rPr lang="en-US" sz="1300"/>
              <a:pPr algn="r" defTabSz="984666" eaLnBrk="0" hangingPunct="0"/>
              <a:t>17</a:t>
            </a:fld>
            <a:endParaRPr lang="en-US" sz="1300" dirty="0"/>
          </a:p>
        </p:txBody>
      </p:sp>
      <p:sp>
        <p:nvSpPr>
          <p:cNvPr id="5632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6326"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525616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18</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7.UN03</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Summary of key concepts: photosynthesis equation</a:t>
            </a:r>
            <a:endParaRPr lang="en-US" dirty="0">
              <a:latin typeface="Arial" pitchFamily="34" charset="0"/>
              <a:cs typeface="Arial" pitchFamily="34" charset="0"/>
            </a:endParaRPr>
          </a:p>
        </p:txBody>
      </p:sp>
    </p:spTree>
    <p:extLst>
      <p:ext uri="{BB962C8B-B14F-4D97-AF65-F5344CB8AC3E}">
        <p14:creationId xmlns:p14="http://schemas.microsoft.com/office/powerpoint/2010/main" val="3413750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1716C37-9BA6-1543-AA31-51ED9424806C}" type="slidenum">
              <a:rPr lang="en-US" sz="1300"/>
              <a:pPr algn="r" defTabSz="984666" eaLnBrk="0" hangingPunct="0"/>
              <a:t>19</a:t>
            </a:fld>
            <a:endParaRPr lang="en-US" sz="1300" dirty="0"/>
          </a:p>
        </p:txBody>
      </p:sp>
      <p:sp>
        <p:nvSpPr>
          <p:cNvPr id="5632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6326"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599076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1716C37-9BA6-1543-AA31-51ED9424806C}" type="slidenum">
              <a:rPr lang="en-US" sz="1300"/>
              <a:pPr algn="r" defTabSz="984666" eaLnBrk="0" hangingPunct="0"/>
              <a:t>20</a:t>
            </a:fld>
            <a:endParaRPr lang="en-US" sz="1300" dirty="0"/>
          </a:p>
        </p:txBody>
      </p:sp>
      <p:sp>
        <p:nvSpPr>
          <p:cNvPr id="5632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6326"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710349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2</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7.0-1</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Why photosynthesis matters</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Tree>
    <p:extLst>
      <p:ext uri="{BB962C8B-B14F-4D97-AF65-F5344CB8AC3E}">
        <p14:creationId xmlns:p14="http://schemas.microsoft.com/office/powerpoint/2010/main" val="1059111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21</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7.3-s2</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A road map for photosynthesis (step 2)</a:t>
            </a:r>
            <a:endParaRPr lang="en-US" dirty="0">
              <a:latin typeface="Arial" pitchFamily="34" charset="0"/>
              <a:cs typeface="Arial" pitchFamily="34" charset="0"/>
            </a:endParaRPr>
          </a:p>
        </p:txBody>
      </p:sp>
    </p:spTree>
    <p:extLst>
      <p:ext uri="{BB962C8B-B14F-4D97-AF65-F5344CB8AC3E}">
        <p14:creationId xmlns:p14="http://schemas.microsoft.com/office/powerpoint/2010/main" val="2283888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1716C37-9BA6-1543-AA31-51ED9424806C}" type="slidenum">
              <a:rPr lang="en-US" sz="1300"/>
              <a:pPr algn="r" defTabSz="984666" eaLnBrk="0" hangingPunct="0"/>
              <a:t>22</a:t>
            </a:fld>
            <a:endParaRPr lang="en-US" sz="1300" dirty="0"/>
          </a:p>
        </p:txBody>
      </p:sp>
      <p:sp>
        <p:nvSpPr>
          <p:cNvPr id="5632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6326"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109770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1716C37-9BA6-1543-AA31-51ED9424806C}" type="slidenum">
              <a:rPr lang="en-US" sz="1300"/>
              <a:pPr algn="r" defTabSz="984666" eaLnBrk="0" hangingPunct="0"/>
              <a:t>23</a:t>
            </a:fld>
            <a:endParaRPr lang="en-US" sz="1300" dirty="0"/>
          </a:p>
        </p:txBody>
      </p:sp>
      <p:sp>
        <p:nvSpPr>
          <p:cNvPr id="5632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6326"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916938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1716C37-9BA6-1543-AA31-51ED9424806C}" type="slidenum">
              <a:rPr lang="en-US" sz="1300"/>
              <a:pPr algn="r" defTabSz="984666" eaLnBrk="0" hangingPunct="0"/>
              <a:t>24</a:t>
            </a:fld>
            <a:endParaRPr lang="en-US" sz="1300" dirty="0"/>
          </a:p>
        </p:txBody>
      </p:sp>
      <p:sp>
        <p:nvSpPr>
          <p:cNvPr id="5632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6326"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943166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1716C37-9BA6-1543-AA31-51ED9424806C}" type="slidenum">
              <a:rPr lang="en-US" sz="1300"/>
              <a:pPr algn="r" defTabSz="984666" eaLnBrk="0" hangingPunct="0"/>
              <a:t>25</a:t>
            </a:fld>
            <a:endParaRPr lang="en-US" sz="1300" dirty="0"/>
          </a:p>
        </p:txBody>
      </p:sp>
      <p:sp>
        <p:nvSpPr>
          <p:cNvPr id="5632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6326"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175784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ABD518-C236-864A-BB9A-22693C96B207}" type="slidenum">
              <a:rPr lang="en-US" smtClean="0"/>
              <a:pPr/>
              <a:t>26</a:t>
            </a:fld>
            <a:endParaRPr lang="en-US" dirty="0"/>
          </a:p>
        </p:txBody>
      </p:sp>
    </p:spTree>
    <p:extLst>
      <p:ext uri="{BB962C8B-B14F-4D97-AF65-F5344CB8AC3E}">
        <p14:creationId xmlns:p14="http://schemas.microsoft.com/office/powerpoint/2010/main" val="1872961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30FEB547-6ACA-944B-A334-490FAF8E0C45}" type="slidenum">
              <a:rPr lang="en-US" sz="1300"/>
              <a:pPr algn="r" defTabSz="984666" eaLnBrk="0" hangingPunct="0"/>
              <a:t>27</a:t>
            </a:fld>
            <a:endParaRPr lang="en-US" sz="1300" dirty="0"/>
          </a:p>
        </p:txBody>
      </p:sp>
      <p:sp>
        <p:nvSpPr>
          <p:cNvPr id="7270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72708"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118685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6EDDFE61-F611-9C47-8565-72482E8A581D}" type="slidenum">
              <a:rPr lang="en-US" sz="1300"/>
              <a:pPr algn="r" defTabSz="984666" eaLnBrk="0" hangingPunct="0"/>
              <a:t>28</a:t>
            </a:fld>
            <a:endParaRPr lang="en-US" sz="1300" dirty="0"/>
          </a:p>
        </p:txBody>
      </p:sp>
      <p:sp>
        <p:nvSpPr>
          <p:cNvPr id="7680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76806"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541763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29</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7.4</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The electromagnetic spectrum</a:t>
            </a:r>
            <a:r>
              <a:rPr lang="en-US" dirty="0" smtClean="0"/>
              <a:t> </a:t>
            </a:r>
            <a:endParaRPr lang="en-US" dirty="0">
              <a:latin typeface="Times New Roman"/>
              <a:cs typeface="Times New Roman"/>
            </a:endParaRPr>
          </a:p>
        </p:txBody>
      </p:sp>
    </p:spTree>
    <p:extLst>
      <p:ext uri="{BB962C8B-B14F-4D97-AF65-F5344CB8AC3E}">
        <p14:creationId xmlns:p14="http://schemas.microsoft.com/office/powerpoint/2010/main" val="1468764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140E6FFD-F7D0-E04C-B636-E196A5AC0025}" type="slidenum">
              <a:rPr lang="en-US" sz="1300"/>
              <a:pPr algn="r" defTabSz="984666" eaLnBrk="0" hangingPunct="0"/>
              <a:t>30</a:t>
            </a:fld>
            <a:endParaRPr lang="en-US" sz="1300" dirty="0"/>
          </a:p>
        </p:txBody>
      </p:sp>
      <p:sp>
        <p:nvSpPr>
          <p:cNvPr id="8704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87046"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28048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5D026D2-156A-8147-86FB-F4CB9C93FCA4}" type="slidenum">
              <a:rPr lang="en-US" sz="1300"/>
              <a:pPr algn="r" defTabSz="984666" eaLnBrk="0" hangingPunct="0"/>
              <a:t>3</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miter lim="800000"/>
            <a:headEnd/>
            <a:tailEnd/>
          </a:ln>
        </p:spPr>
        <p:txBody>
          <a:bodyPr lIns="98471" tIns="49236" rIns="98471" bIns="49236">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1947302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6067D931-DA15-9B4C-A3E0-5AD9EAEDD91F}" type="slidenum">
              <a:rPr lang="en-US" sz="1300"/>
              <a:pPr algn="r" defTabSz="984666" eaLnBrk="0" hangingPunct="0"/>
              <a:t>31</a:t>
            </a:fld>
            <a:endParaRPr lang="en-US" sz="1300" dirty="0"/>
          </a:p>
        </p:txBody>
      </p:sp>
      <p:sp>
        <p:nvSpPr>
          <p:cNvPr id="8909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89094"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252052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0D9BB339-F8FD-694A-9CAD-2A651A8C72F1}" type="slidenum">
              <a:rPr lang="en-US" sz="1300"/>
              <a:pPr algn="r" defTabSz="984666" eaLnBrk="0" hangingPunct="0"/>
              <a:t>32</a:t>
            </a:fld>
            <a:endParaRPr lang="en-US" sz="1300" dirty="0"/>
          </a:p>
        </p:txBody>
      </p:sp>
      <p:sp>
        <p:nvSpPr>
          <p:cNvPr id="9113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91142"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41635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33</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7.5</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Investigating how light wavelength affects photosynthesis</a:t>
            </a:r>
            <a:endParaRPr lang="en-US" dirty="0">
              <a:latin typeface="Arial" pitchFamily="34" charset="0"/>
              <a:cs typeface="Arial" pitchFamily="34" charset="0"/>
            </a:endParaRPr>
          </a:p>
        </p:txBody>
      </p:sp>
    </p:spTree>
    <p:extLst>
      <p:ext uri="{BB962C8B-B14F-4D97-AF65-F5344CB8AC3E}">
        <p14:creationId xmlns:p14="http://schemas.microsoft.com/office/powerpoint/2010/main" val="2971259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699EC18C-991F-144B-B25B-EC959421B8DD}" type="slidenum">
              <a:rPr lang="en-US" sz="1300"/>
              <a:pPr algn="r" defTabSz="984666" eaLnBrk="0" hangingPunct="0"/>
              <a:t>34</a:t>
            </a:fld>
            <a:endParaRPr lang="en-US" sz="1300" dirty="0"/>
          </a:p>
        </p:txBody>
      </p:sp>
      <p:sp>
        <p:nvSpPr>
          <p:cNvPr id="952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95238"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994869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ABD518-C236-864A-BB9A-22693C96B207}" type="slidenum">
              <a:rPr lang="en-US" smtClean="0"/>
              <a:pPr/>
              <a:t>35</a:t>
            </a:fld>
            <a:endParaRPr lang="en-US" dirty="0"/>
          </a:p>
        </p:txBody>
      </p:sp>
    </p:spTree>
    <p:extLst>
      <p:ext uri="{BB962C8B-B14F-4D97-AF65-F5344CB8AC3E}">
        <p14:creationId xmlns:p14="http://schemas.microsoft.com/office/powerpoint/2010/main" val="1686870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36</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7.6</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Why are leaves green?</a:t>
            </a:r>
            <a:endParaRPr lang="en-US" dirty="0">
              <a:latin typeface="Arial" pitchFamily="34" charset="0"/>
              <a:cs typeface="Arial" pitchFamily="34" charset="0"/>
            </a:endParaRPr>
          </a:p>
        </p:txBody>
      </p:sp>
    </p:spTree>
    <p:extLst>
      <p:ext uri="{BB962C8B-B14F-4D97-AF65-F5344CB8AC3E}">
        <p14:creationId xmlns:p14="http://schemas.microsoft.com/office/powerpoint/2010/main" val="3232637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699EC18C-991F-144B-B25B-EC959421B8DD}" type="slidenum">
              <a:rPr lang="en-US" sz="1300"/>
              <a:pPr algn="r" defTabSz="984666" eaLnBrk="0" hangingPunct="0"/>
              <a:t>37</a:t>
            </a:fld>
            <a:endParaRPr lang="en-US" sz="1300" dirty="0"/>
          </a:p>
        </p:txBody>
      </p:sp>
      <p:sp>
        <p:nvSpPr>
          <p:cNvPr id="952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95238"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961673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699EC18C-991F-144B-B25B-EC959421B8DD}" type="slidenum">
              <a:rPr lang="en-US" sz="1300"/>
              <a:pPr algn="r" defTabSz="984666" eaLnBrk="0" hangingPunct="0"/>
              <a:t>38</a:t>
            </a:fld>
            <a:endParaRPr lang="en-US" sz="1300" dirty="0"/>
          </a:p>
        </p:txBody>
      </p:sp>
      <p:sp>
        <p:nvSpPr>
          <p:cNvPr id="952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95238"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504080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699EC18C-991F-144B-B25B-EC959421B8DD}" type="slidenum">
              <a:rPr lang="en-US" sz="1300"/>
              <a:pPr algn="r" defTabSz="984666" eaLnBrk="0" hangingPunct="0"/>
              <a:t>39</a:t>
            </a:fld>
            <a:endParaRPr lang="en-US" sz="1300" dirty="0"/>
          </a:p>
        </p:txBody>
      </p:sp>
      <p:sp>
        <p:nvSpPr>
          <p:cNvPr id="952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95238"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161919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699EC18C-991F-144B-B25B-EC959421B8DD}" type="slidenum">
              <a:rPr lang="en-US" sz="1300"/>
              <a:pPr algn="r" defTabSz="984666" eaLnBrk="0" hangingPunct="0"/>
              <a:t>40</a:t>
            </a:fld>
            <a:endParaRPr lang="en-US" sz="1300" dirty="0"/>
          </a:p>
        </p:txBody>
      </p:sp>
      <p:sp>
        <p:nvSpPr>
          <p:cNvPr id="952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95238"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727055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4</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7.0-2</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Biofuels: using biofuels</a:t>
            </a:r>
            <a:endParaRPr lang="en-US" dirty="0">
              <a:latin typeface="Arial" pitchFamily="34" charset="0"/>
              <a:cs typeface="Arial" pitchFamily="34" charset="0"/>
            </a:endParaRPr>
          </a:p>
        </p:txBody>
      </p:sp>
    </p:spTree>
    <p:extLst>
      <p:ext uri="{BB962C8B-B14F-4D97-AF65-F5344CB8AC3E}">
        <p14:creationId xmlns:p14="http://schemas.microsoft.com/office/powerpoint/2010/main" val="2586898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41</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7.7</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Photosynthetic pigments</a:t>
            </a:r>
            <a:endParaRPr lang="en-US" dirty="0">
              <a:latin typeface="Arial" pitchFamily="34" charset="0"/>
              <a:cs typeface="Arial" pitchFamily="34" charset="0"/>
            </a:endParaRPr>
          </a:p>
        </p:txBody>
      </p:sp>
    </p:spTree>
    <p:extLst>
      <p:ext uri="{BB962C8B-B14F-4D97-AF65-F5344CB8AC3E}">
        <p14:creationId xmlns:p14="http://schemas.microsoft.com/office/powerpoint/2010/main" val="1699625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9DA9AB6-E0DD-744B-A029-EACB443F0B87}" type="slidenum">
              <a:rPr lang="en-US" sz="1300"/>
              <a:pPr algn="r" defTabSz="984666" eaLnBrk="0" hangingPunct="0"/>
              <a:t>42</a:t>
            </a:fld>
            <a:endParaRPr lang="en-US" sz="1300" dirty="0"/>
          </a:p>
        </p:txBody>
      </p:sp>
      <p:sp>
        <p:nvSpPr>
          <p:cNvPr id="10137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1382"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1556908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9DA9AB6-E0DD-744B-A029-EACB443F0B87}" type="slidenum">
              <a:rPr lang="en-US" sz="1300"/>
              <a:pPr algn="r" defTabSz="984666" eaLnBrk="0" hangingPunct="0"/>
              <a:t>43</a:t>
            </a:fld>
            <a:endParaRPr lang="en-US" sz="1300" dirty="0"/>
          </a:p>
        </p:txBody>
      </p:sp>
      <p:sp>
        <p:nvSpPr>
          <p:cNvPr id="10137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1382"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194883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44</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7.8-1</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Excited electrons in pigments (part 1: absorption)</a:t>
            </a:r>
            <a:endParaRPr lang="en-US" dirty="0">
              <a:latin typeface="Arial" pitchFamily="34" charset="0"/>
              <a:cs typeface="Arial" pitchFamily="34" charset="0"/>
            </a:endParaRPr>
          </a:p>
        </p:txBody>
      </p:sp>
    </p:spTree>
    <p:extLst>
      <p:ext uri="{BB962C8B-B14F-4D97-AF65-F5344CB8AC3E}">
        <p14:creationId xmlns:p14="http://schemas.microsoft.com/office/powerpoint/2010/main" val="4111945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9DA9AB6-E0DD-744B-A029-EACB443F0B87}" type="slidenum">
              <a:rPr lang="en-US" sz="1300"/>
              <a:pPr algn="r" defTabSz="984666" eaLnBrk="0" hangingPunct="0"/>
              <a:t>45</a:t>
            </a:fld>
            <a:endParaRPr lang="en-US" sz="1300" dirty="0"/>
          </a:p>
        </p:txBody>
      </p:sp>
      <p:sp>
        <p:nvSpPr>
          <p:cNvPr id="10137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1382"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7770884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46</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506852" eaLnBrk="1" hangingPunct="1">
              <a:defRPr/>
            </a:pPr>
            <a:r>
              <a:rPr lang="en-US" sz="700" dirty="0">
                <a:latin typeface="Arial" pitchFamily="34" charset="0"/>
                <a:ea typeface="ＭＳ Ｐゴシック" charset="0"/>
                <a:cs typeface="Arial" pitchFamily="34" charset="0"/>
              </a:rPr>
              <a:t>Figure 7.8-2</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Excited electrons in pigments (part 2: fluorescence)</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1128274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9DA9AB6-E0DD-744B-A029-EACB443F0B87}" type="slidenum">
              <a:rPr lang="en-US" sz="1300"/>
              <a:pPr algn="r" defTabSz="984666" eaLnBrk="0" hangingPunct="0"/>
              <a:t>47</a:t>
            </a:fld>
            <a:endParaRPr lang="en-US" sz="1300" dirty="0"/>
          </a:p>
        </p:txBody>
      </p:sp>
      <p:sp>
        <p:nvSpPr>
          <p:cNvPr id="10137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1382"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007197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48</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7.9</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A photosystem: light-gathering molecules that focus light energy onto a reaction center</a:t>
            </a:r>
            <a:endParaRPr lang="en-US" dirty="0">
              <a:latin typeface="Arial" pitchFamily="34" charset="0"/>
              <a:cs typeface="Arial" pitchFamily="34" charset="0"/>
            </a:endParaRPr>
          </a:p>
        </p:txBody>
      </p:sp>
    </p:spTree>
    <p:extLst>
      <p:ext uri="{BB962C8B-B14F-4D97-AF65-F5344CB8AC3E}">
        <p14:creationId xmlns:p14="http://schemas.microsoft.com/office/powerpoint/2010/main" val="312916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49</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7.9-2</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A photosystem: light-gathering molecules that focus light energy onto a reaction center (part 2: photosystem)</a:t>
            </a:r>
            <a:r>
              <a:rPr lang="en-US" dirty="0" smtClean="0"/>
              <a:t> </a:t>
            </a:r>
            <a:endParaRPr lang="en-US" dirty="0">
              <a:latin typeface="Times New Roman"/>
              <a:cs typeface="Times New Roman"/>
            </a:endParaRPr>
          </a:p>
        </p:txBody>
      </p:sp>
    </p:spTree>
    <p:extLst>
      <p:ext uri="{BB962C8B-B14F-4D97-AF65-F5344CB8AC3E}">
        <p14:creationId xmlns:p14="http://schemas.microsoft.com/office/powerpoint/2010/main" val="21062693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9DA9AB6-E0DD-744B-A029-EACB443F0B87}" type="slidenum">
              <a:rPr lang="en-US" sz="1300"/>
              <a:pPr algn="r" defTabSz="984666" eaLnBrk="0" hangingPunct="0"/>
              <a:t>50</a:t>
            </a:fld>
            <a:endParaRPr lang="en-US" sz="1300" dirty="0"/>
          </a:p>
        </p:txBody>
      </p:sp>
      <p:sp>
        <p:nvSpPr>
          <p:cNvPr id="10137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1382"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654366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5D026D2-156A-8147-86FB-F4CB9C93FCA4}" type="slidenum">
              <a:rPr lang="en-US" sz="1300"/>
              <a:pPr algn="r" defTabSz="984666" eaLnBrk="0" hangingPunct="0"/>
              <a:t>5</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miter lim="800000"/>
            <a:headEnd/>
            <a:tailEnd/>
          </a:ln>
        </p:spPr>
        <p:txBody>
          <a:bodyPr lIns="98471" tIns="49236" rIns="98471" bIns="49236">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23851788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8771F4D3-25F6-014D-9BC0-428B046D769B}" type="slidenum">
              <a:rPr lang="en-US" sz="1300"/>
              <a:pPr algn="r" defTabSz="984666" eaLnBrk="0" hangingPunct="0"/>
              <a:t>51</a:t>
            </a:fld>
            <a:endParaRPr lang="en-US" sz="1300" dirty="0"/>
          </a:p>
        </p:txBody>
      </p:sp>
      <p:sp>
        <p:nvSpPr>
          <p:cNvPr id="11981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19814"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2087078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52</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7.10</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The light reactions of photosynthesis</a:t>
            </a:r>
            <a:endParaRPr lang="en-US" dirty="0">
              <a:latin typeface="Arial" pitchFamily="34" charset="0"/>
              <a:cs typeface="Arial" pitchFamily="34" charset="0"/>
            </a:endParaRPr>
          </a:p>
        </p:txBody>
      </p:sp>
    </p:spTree>
    <p:extLst>
      <p:ext uri="{BB962C8B-B14F-4D97-AF65-F5344CB8AC3E}">
        <p14:creationId xmlns:p14="http://schemas.microsoft.com/office/powerpoint/2010/main" val="65682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53</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7.12</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The light reactions illustrated using a hard-hat analogy</a:t>
            </a:r>
            <a:endParaRPr lang="en-US" dirty="0">
              <a:latin typeface="Arial" pitchFamily="34" charset="0"/>
              <a:cs typeface="Arial" pitchFamily="34" charset="0"/>
            </a:endParaRPr>
          </a:p>
        </p:txBody>
      </p:sp>
    </p:spTree>
    <p:extLst>
      <p:ext uri="{BB962C8B-B14F-4D97-AF65-F5344CB8AC3E}">
        <p14:creationId xmlns:p14="http://schemas.microsoft.com/office/powerpoint/2010/main" val="18880053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8771F4D3-25F6-014D-9BC0-428B046D769B}" type="slidenum">
              <a:rPr lang="en-US" sz="1300"/>
              <a:pPr algn="r" defTabSz="984666" eaLnBrk="0" hangingPunct="0"/>
              <a:t>54</a:t>
            </a:fld>
            <a:endParaRPr lang="en-US" sz="1300" dirty="0"/>
          </a:p>
        </p:txBody>
      </p:sp>
      <p:sp>
        <p:nvSpPr>
          <p:cNvPr id="11981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19814"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223776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8771F4D3-25F6-014D-9BC0-428B046D769B}" type="slidenum">
              <a:rPr lang="en-US" sz="1300"/>
              <a:pPr algn="r" defTabSz="984666" eaLnBrk="0" hangingPunct="0"/>
              <a:t>55</a:t>
            </a:fld>
            <a:endParaRPr lang="en-US" sz="1300" dirty="0"/>
          </a:p>
        </p:txBody>
      </p:sp>
      <p:sp>
        <p:nvSpPr>
          <p:cNvPr id="11981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19814"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9129803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56</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7.11</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How the thylakoid membrane converts light energy to the chemical energy of NADPH and ATP</a:t>
            </a:r>
            <a:endParaRPr lang="en-US" dirty="0">
              <a:latin typeface="Arial" pitchFamily="34" charset="0"/>
              <a:cs typeface="Arial" pitchFamily="34" charset="0"/>
            </a:endParaRPr>
          </a:p>
        </p:txBody>
      </p:sp>
    </p:spTree>
    <p:extLst>
      <p:ext uri="{BB962C8B-B14F-4D97-AF65-F5344CB8AC3E}">
        <p14:creationId xmlns:p14="http://schemas.microsoft.com/office/powerpoint/2010/main" val="12143166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57</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charset="0"/>
              </a:rPr>
              <a:t>Figure 6.10 How electron transport drives ATP </a:t>
            </a:r>
            <a:r>
              <a:rPr lang="en-US" sz="700" dirty="0" err="1">
                <a:latin typeface="Arial" charset="0"/>
              </a:rPr>
              <a:t>synthase</a:t>
            </a:r>
            <a:r>
              <a:rPr lang="en-US" sz="700" dirty="0">
                <a:latin typeface="Arial" charset="0"/>
              </a:rPr>
              <a:t> machines</a:t>
            </a:r>
            <a:endParaRPr lang="en-US" dirty="0">
              <a:latin typeface="Times New Roman"/>
              <a:cs typeface="Times New Roman"/>
            </a:endParaRPr>
          </a:p>
        </p:txBody>
      </p:sp>
    </p:spTree>
    <p:extLst>
      <p:ext uri="{BB962C8B-B14F-4D97-AF65-F5344CB8AC3E}">
        <p14:creationId xmlns:p14="http://schemas.microsoft.com/office/powerpoint/2010/main" val="39724663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8771F4D3-25F6-014D-9BC0-428B046D769B}" type="slidenum">
              <a:rPr lang="en-US" sz="1300"/>
              <a:pPr algn="r" defTabSz="984666" eaLnBrk="0" hangingPunct="0"/>
              <a:t>58</a:t>
            </a:fld>
            <a:endParaRPr lang="en-US" sz="1300" dirty="0"/>
          </a:p>
        </p:txBody>
      </p:sp>
      <p:sp>
        <p:nvSpPr>
          <p:cNvPr id="11981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19814"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585221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102B7364-8074-3A41-9AF7-D0FA4B01AEEB}" type="slidenum">
              <a:rPr lang="en-US" sz="1300"/>
              <a:pPr algn="r" defTabSz="984666" eaLnBrk="0" hangingPunct="0"/>
              <a:t>59</a:t>
            </a:fld>
            <a:endParaRPr lang="en-US" sz="1300" dirty="0"/>
          </a:p>
        </p:txBody>
      </p:sp>
      <p:sp>
        <p:nvSpPr>
          <p:cNvPr id="136195"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36196"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060459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102B7364-8074-3A41-9AF7-D0FA4B01AEEB}" type="slidenum">
              <a:rPr lang="en-US" sz="1300"/>
              <a:pPr algn="r" defTabSz="984666" eaLnBrk="0" hangingPunct="0"/>
              <a:t>60</a:t>
            </a:fld>
            <a:endParaRPr lang="en-US" sz="1300" dirty="0"/>
          </a:p>
        </p:txBody>
      </p:sp>
      <p:sp>
        <p:nvSpPr>
          <p:cNvPr id="136195"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36196"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175792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5D026D2-156A-8147-86FB-F4CB9C93FCA4}" type="slidenum">
              <a:rPr lang="en-US" sz="1300"/>
              <a:pPr algn="r" defTabSz="984666" eaLnBrk="0" hangingPunct="0"/>
              <a:t>6</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miter lim="800000"/>
            <a:headEnd/>
            <a:tailEnd/>
          </a:ln>
        </p:spPr>
        <p:txBody>
          <a:bodyPr lIns="98471" tIns="49236" rIns="98471" bIns="49236">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34438609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102B7364-8074-3A41-9AF7-D0FA4B01AEEB}" type="slidenum">
              <a:rPr lang="en-US" sz="1300"/>
              <a:pPr algn="r" defTabSz="984666" eaLnBrk="0" hangingPunct="0"/>
              <a:t>61</a:t>
            </a:fld>
            <a:endParaRPr lang="en-US" sz="1300" dirty="0"/>
          </a:p>
        </p:txBody>
      </p:sp>
      <p:sp>
        <p:nvSpPr>
          <p:cNvPr id="136195"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36196"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5373598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62</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7.13-s4</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The Calvin cycle (step 4)</a:t>
            </a:r>
            <a:endParaRPr lang="en-US" dirty="0">
              <a:latin typeface="Arial" pitchFamily="34" charset="0"/>
              <a:cs typeface="Arial" pitchFamily="34" charset="0"/>
            </a:endParaRPr>
          </a:p>
        </p:txBody>
      </p:sp>
    </p:spTree>
    <p:extLst>
      <p:ext uri="{BB962C8B-B14F-4D97-AF65-F5344CB8AC3E}">
        <p14:creationId xmlns:p14="http://schemas.microsoft.com/office/powerpoint/2010/main" val="38976067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5D026D2-156A-8147-86FB-F4CB9C93FCA4}" type="slidenum">
              <a:rPr lang="en-US" sz="1300"/>
              <a:pPr algn="r" defTabSz="984666" eaLnBrk="0" hangingPunct="0"/>
              <a:t>65</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0835682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5D026D2-156A-8147-86FB-F4CB9C93FCA4}" type="slidenum">
              <a:rPr lang="en-US" sz="1300"/>
              <a:pPr algn="r" defTabSz="984666" eaLnBrk="0" hangingPunct="0"/>
              <a:t>66</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miter lim="800000"/>
            <a:headEnd/>
            <a:tailEnd/>
          </a:ln>
        </p:spPr>
        <p:txBody>
          <a:bodyPr lIns="98471" tIns="49236" rIns="98471" bIns="49236">
            <a:prstTxWarp prst="textNoShape">
              <a:avLst/>
            </a:prstTxWarp>
          </a:bodyPr>
          <a:lstStyle/>
          <a:p>
            <a:endParaRPr lang="en-US" b="1" dirty="0"/>
          </a:p>
        </p:txBody>
      </p:sp>
    </p:spTree>
    <p:extLst>
      <p:ext uri="{BB962C8B-B14F-4D97-AF65-F5344CB8AC3E}">
        <p14:creationId xmlns:p14="http://schemas.microsoft.com/office/powerpoint/2010/main" val="20734486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5D026D2-156A-8147-86FB-F4CB9C93FCA4}" type="slidenum">
              <a:rPr lang="en-US" sz="1300"/>
              <a:pPr algn="r" defTabSz="984666" eaLnBrk="0" hangingPunct="0"/>
              <a:t>67</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7007612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68</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7.14</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Microscopic biofuel factories</a:t>
            </a:r>
            <a:endParaRPr lang="en-US" dirty="0">
              <a:latin typeface="Arial" pitchFamily="34" charset="0"/>
              <a:cs typeface="Arial" pitchFamily="34" charset="0"/>
            </a:endParaRPr>
          </a:p>
        </p:txBody>
      </p:sp>
    </p:spTree>
    <p:extLst>
      <p:ext uri="{BB962C8B-B14F-4D97-AF65-F5344CB8AC3E}">
        <p14:creationId xmlns:p14="http://schemas.microsoft.com/office/powerpoint/2010/main" val="753545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5D026D2-156A-8147-86FB-F4CB9C93FCA4}" type="slidenum">
              <a:rPr lang="en-US" sz="1300"/>
              <a:pPr algn="r" defTabSz="984666" eaLnBrk="0" hangingPunct="0"/>
              <a:t>69</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346716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5D026D2-156A-8147-86FB-F4CB9C93FCA4}" type="slidenum">
              <a:rPr lang="en-US" sz="1300"/>
              <a:pPr algn="r" defTabSz="984666" eaLnBrk="0" hangingPunct="0"/>
              <a:t>70</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8904212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71</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7.8</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Excited electrons in pigments</a:t>
            </a:r>
            <a:endParaRPr lang="en-US" dirty="0">
              <a:latin typeface="Arial" pitchFamily="34" charset="0"/>
              <a:cs typeface="Arial" pitchFamily="34" charset="0"/>
            </a:endParaRPr>
          </a:p>
        </p:txBody>
      </p:sp>
    </p:spTree>
    <p:extLst>
      <p:ext uri="{BB962C8B-B14F-4D97-AF65-F5344CB8AC3E}">
        <p14:creationId xmlns:p14="http://schemas.microsoft.com/office/powerpoint/2010/main" val="915023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72</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7.UN02</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In-text figure, Calvin cycle, p. 115</a:t>
            </a:r>
            <a:endParaRPr lang="en-US" dirty="0">
              <a:latin typeface="Arial" pitchFamily="34" charset="0"/>
              <a:cs typeface="Arial" pitchFamily="34" charset="0"/>
            </a:endParaRPr>
          </a:p>
        </p:txBody>
      </p:sp>
    </p:spTree>
    <p:extLst>
      <p:ext uri="{BB962C8B-B14F-4D97-AF65-F5344CB8AC3E}">
        <p14:creationId xmlns:p14="http://schemas.microsoft.com/office/powerpoint/2010/main" val="522949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5D026D2-156A-8147-86FB-F4CB9C93FCA4}" type="slidenum">
              <a:rPr lang="en-US" sz="1300"/>
              <a:pPr algn="r" defTabSz="984666" eaLnBrk="0" hangingPunct="0"/>
              <a:t>7</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miter lim="800000"/>
            <a:headEnd/>
            <a:tailEnd/>
          </a:ln>
        </p:spPr>
        <p:txBody>
          <a:bodyPr lIns="98471" tIns="49236" rIns="98471" bIns="49236">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26228820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73</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7.UN04</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Summary of key concepts: photosynthesis overview</a:t>
            </a:r>
            <a:endParaRPr lang="en-US" dirty="0">
              <a:latin typeface="Arial" pitchFamily="34" charset="0"/>
              <a:cs typeface="Arial" pitchFamily="34" charset="0"/>
            </a:endParaRPr>
          </a:p>
        </p:txBody>
      </p:sp>
    </p:spTree>
    <p:extLst>
      <p:ext uri="{BB962C8B-B14F-4D97-AF65-F5344CB8AC3E}">
        <p14:creationId xmlns:p14="http://schemas.microsoft.com/office/powerpoint/2010/main" val="31768471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74</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7.UN05</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Summary of key concepts: photosystems</a:t>
            </a:r>
            <a:endParaRPr lang="en-US" dirty="0">
              <a:latin typeface="Arial" pitchFamily="34" charset="0"/>
              <a:cs typeface="Arial" pitchFamily="34" charset="0"/>
            </a:endParaRPr>
          </a:p>
        </p:txBody>
      </p:sp>
    </p:spTree>
    <p:extLst>
      <p:ext uri="{BB962C8B-B14F-4D97-AF65-F5344CB8AC3E}">
        <p14:creationId xmlns:p14="http://schemas.microsoft.com/office/powerpoint/2010/main" val="25062374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75</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7.UN06</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Summary of key concepts: Calvin cycle</a:t>
            </a:r>
            <a:endParaRPr lang="en-US" dirty="0">
              <a:latin typeface="Arial" pitchFamily="34" charset="0"/>
              <a:cs typeface="Arial" pitchFamily="34" charset="0"/>
            </a:endParaRPr>
          </a:p>
        </p:txBody>
      </p:sp>
    </p:spTree>
    <p:extLst>
      <p:ext uri="{BB962C8B-B14F-4D97-AF65-F5344CB8AC3E}">
        <p14:creationId xmlns:p14="http://schemas.microsoft.com/office/powerpoint/2010/main" val="33322584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1300" b="1">
                <a:solidFill>
                  <a:schemeClr val="tx1"/>
                </a:solidFill>
                <a:latin typeface="Times" charset="0"/>
                <a:ea typeface="ＭＳ Ｐゴシック" charset="0"/>
                <a:cs typeface="ＭＳ Ｐゴシック" charset="0"/>
              </a:defRPr>
            </a:lvl1pPr>
            <a:lvl2pPr marL="411817" indent="-158391">
              <a:defRPr sz="1300" b="1">
                <a:solidFill>
                  <a:schemeClr val="tx1"/>
                </a:solidFill>
                <a:latin typeface="Times" charset="0"/>
                <a:ea typeface="ＭＳ Ｐゴシック" charset="0"/>
                <a:cs typeface="ＭＳ Ｐゴシック" charset="0"/>
              </a:defRPr>
            </a:lvl2pPr>
            <a:lvl3pPr marL="633565" indent="-126713">
              <a:defRPr sz="1300" b="1">
                <a:solidFill>
                  <a:schemeClr val="tx1"/>
                </a:solidFill>
                <a:latin typeface="Times" charset="0"/>
                <a:ea typeface="ＭＳ Ｐゴシック" charset="0"/>
                <a:cs typeface="ＭＳ Ｐゴシック" charset="0"/>
              </a:defRPr>
            </a:lvl3pPr>
            <a:lvl4pPr marL="886991" indent="-126713">
              <a:defRPr sz="1300" b="1">
                <a:solidFill>
                  <a:schemeClr val="tx1"/>
                </a:solidFill>
                <a:latin typeface="Times" charset="0"/>
                <a:ea typeface="ＭＳ Ｐゴシック" charset="0"/>
                <a:cs typeface="ＭＳ Ｐゴシック" charset="0"/>
              </a:defRPr>
            </a:lvl4pPr>
            <a:lvl5pPr marL="1140417" indent="-126713">
              <a:defRPr sz="1300" b="1">
                <a:solidFill>
                  <a:schemeClr val="tx1"/>
                </a:solidFill>
                <a:latin typeface="Times" charset="0"/>
                <a:ea typeface="ＭＳ Ｐゴシック" charset="0"/>
                <a:cs typeface="ＭＳ Ｐゴシック" charset="0"/>
              </a:defRPr>
            </a:lvl5pPr>
            <a:lvl6pPr marL="1393843"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6pPr>
            <a:lvl7pPr marL="1647269"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7pPr>
            <a:lvl8pPr marL="1900695"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8pPr>
            <a:lvl9pPr marL="2154121" indent="-126713" eaLnBrk="0" fontAlgn="base" hangingPunct="0">
              <a:spcBef>
                <a:spcPct val="0"/>
              </a:spcBef>
              <a:spcAft>
                <a:spcPct val="0"/>
              </a:spcAft>
              <a:defRPr sz="1300" b="1">
                <a:solidFill>
                  <a:schemeClr val="tx1"/>
                </a:solidFill>
                <a:latin typeface="Times" charset="0"/>
                <a:ea typeface="ＭＳ Ｐゴシック" charset="0"/>
                <a:cs typeface="ＭＳ Ｐゴシック" charset="0"/>
              </a:defRPr>
            </a:lvl9pPr>
          </a:lstStyle>
          <a:p>
            <a:fld id="{9148A38A-B184-0341-BDEB-CE893D63E018}" type="slidenum">
              <a:rPr lang="en-US" sz="700" b="0">
                <a:solidFill>
                  <a:srgbClr val="000000"/>
                </a:solidFill>
              </a:rPr>
              <a:pPr/>
              <a:t>76</a:t>
            </a:fld>
            <a:endParaRPr lang="en-US" sz="7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700" dirty="0">
                <a:latin typeface="Arial" pitchFamily="34" charset="0"/>
                <a:ea typeface="ＭＳ Ｐゴシック" charset="0"/>
                <a:cs typeface="Arial" pitchFamily="34" charset="0"/>
              </a:rPr>
              <a:t>Figure 7.UN07</a:t>
            </a:r>
            <a:r>
              <a:rPr lang="en-US" dirty="0" smtClean="0">
                <a:latin typeface="Arial" pitchFamily="34" charset="0"/>
                <a:cs typeface="Arial" pitchFamily="34" charset="0"/>
              </a:rPr>
              <a:t> </a:t>
            </a:r>
            <a:r>
              <a:rPr lang="en-US" sz="700" dirty="0">
                <a:latin typeface="Arial" pitchFamily="34" charset="0"/>
                <a:ea typeface="ＭＳ Ｐゴシック" charset="0"/>
                <a:cs typeface="Arial" pitchFamily="34" charset="0"/>
              </a:rPr>
              <a:t>Process of science, question 12 (absorption spectrum)</a:t>
            </a:r>
            <a:endParaRPr lang="en-US" dirty="0">
              <a:latin typeface="Arial" pitchFamily="34" charset="0"/>
              <a:cs typeface="Arial" pitchFamily="34" charset="0"/>
            </a:endParaRPr>
          </a:p>
        </p:txBody>
      </p:sp>
    </p:spTree>
    <p:extLst>
      <p:ext uri="{BB962C8B-B14F-4D97-AF65-F5344CB8AC3E}">
        <p14:creationId xmlns:p14="http://schemas.microsoft.com/office/powerpoint/2010/main" val="224240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A2074AE3-C39A-744C-A5A9-AB79749E5FFB}" type="slidenum">
              <a:rPr lang="en-US" sz="1300"/>
              <a:pPr algn="r" defTabSz="984666" eaLnBrk="0" hangingPunct="0"/>
              <a:t>8</a:t>
            </a:fld>
            <a:endParaRPr lang="en-US" sz="1300" dirty="0"/>
          </a:p>
        </p:txBody>
      </p:sp>
      <p:sp>
        <p:nvSpPr>
          <p:cNvPr id="3174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31748"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88278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A2074AE3-C39A-744C-A5A9-AB79749E5FFB}" type="slidenum">
              <a:rPr lang="en-US" sz="1300"/>
              <a:pPr algn="r" defTabSz="984666" eaLnBrk="0" hangingPunct="0"/>
              <a:t>10</a:t>
            </a:fld>
            <a:endParaRPr lang="en-US" sz="1300" dirty="0"/>
          </a:p>
        </p:txBody>
      </p:sp>
      <p:sp>
        <p:nvSpPr>
          <p:cNvPr id="3174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31748"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025591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147412"/>
            <a:ext cx="5486400" cy="3726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2980944"/>
          </a:xfrm>
          <a:prstGeom prst="rect">
            <a:avLst/>
          </a:prstGeom>
        </p:spPr>
      </p:pic>
      <p:sp>
        <p:nvSpPr>
          <p:cNvPr id="2" name="Title 1"/>
          <p:cNvSpPr>
            <a:spLocks noGrp="1"/>
          </p:cNvSpPr>
          <p:nvPr>
            <p:ph type="ctrTitle"/>
          </p:nvPr>
        </p:nvSpPr>
        <p:spPr>
          <a:xfrm>
            <a:off x="4680153" y="142275"/>
            <a:ext cx="4367981" cy="2387600"/>
          </a:xfrm>
        </p:spPr>
        <p:txBody>
          <a:bodyPr anchor="b"/>
          <a:lstStyle>
            <a:lvl1pPr algn="ctr">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143" y="3489706"/>
            <a:ext cx="6502812" cy="1655762"/>
          </a:xfrm>
        </p:spPr>
        <p:txBody>
          <a:bodyPr>
            <a:noAutofit/>
          </a:bodyPr>
          <a:lstStyle>
            <a:lvl1pPr marL="0" indent="0" algn="ctr">
              <a:buNone/>
              <a:defRPr sz="4400" b="1">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1"/>
          </p:nvPr>
        </p:nvSpPr>
        <p:spPr>
          <a:xfrm>
            <a:off x="6057900" y="6492875"/>
            <a:ext cx="3086100" cy="365125"/>
          </a:xfrm>
        </p:spPr>
        <p:txBody>
          <a:bodyPr/>
          <a:lstStyle>
            <a:lvl1pPr algn="r">
              <a:defRPr sz="900">
                <a:solidFill>
                  <a:schemeClr val="tx1"/>
                </a:solidFill>
                <a:latin typeface="Arial" panose="020B0604020202020204" pitchFamily="34" charset="0"/>
                <a:cs typeface="Arial" panose="020B0604020202020204" pitchFamily="34" charset="0"/>
              </a:defRPr>
            </a:lvl1pPr>
          </a:lstStyle>
          <a:p>
            <a:r>
              <a:rPr lang="en-US" smtClean="0"/>
              <a:t>© 2016 Pearson Education, Inc.</a:t>
            </a:r>
            <a:endParaRPr lang="en-US" dirty="0"/>
          </a:p>
        </p:txBody>
      </p:sp>
      <p:sp>
        <p:nvSpPr>
          <p:cNvPr id="11" name="Text Box 39"/>
          <p:cNvSpPr txBox="1">
            <a:spLocks noChangeArrowheads="1"/>
          </p:cNvSpPr>
          <p:nvPr/>
        </p:nvSpPr>
        <p:spPr bwMode="auto">
          <a:xfrm>
            <a:off x="71074" y="5575444"/>
            <a:ext cx="7306756" cy="1200329"/>
          </a:xfrm>
          <a:prstGeom prst="rect">
            <a:avLst/>
          </a:prstGeom>
          <a:noFill/>
          <a:ln w="9525">
            <a:noFill/>
            <a:miter lim="800000"/>
            <a:headEnd/>
            <a:tailEnd/>
          </a:ln>
          <a:effectLst/>
        </p:spPr>
        <p:txBody>
          <a:bodyPr wrap="square">
            <a:prstTxWarp prst="textNoShape">
              <a:avLst/>
            </a:prstTxWarp>
            <a:spAutoFit/>
          </a:bodyPr>
          <a:lstStyle/>
          <a:p>
            <a:pPr eaLnBrk="0" hangingPunct="0"/>
            <a:r>
              <a:rPr lang="en-US" sz="2000" b="1" dirty="0">
                <a:solidFill>
                  <a:schemeClr val="tx1"/>
                </a:solidFill>
                <a:ea typeface="ＭＳ Ｐゴシック" pitchFamily="-108" charset="-128"/>
                <a:cs typeface="ＭＳ Ｐゴシック" pitchFamily="-108" charset="-128"/>
              </a:rPr>
              <a:t>PowerPoint</a:t>
            </a:r>
            <a:r>
              <a:rPr lang="en-US" sz="2000" b="1" baseline="30000" dirty="0">
                <a:solidFill>
                  <a:schemeClr val="tx1"/>
                </a:solidFill>
                <a:ea typeface="ＭＳ Ｐゴシック" pitchFamily="-108" charset="-128"/>
                <a:cs typeface="ＭＳ Ｐゴシック" pitchFamily="-108" charset="-128"/>
              </a:rPr>
              <a:t>®</a:t>
            </a:r>
            <a:r>
              <a:rPr lang="en-US" sz="2000" b="1" dirty="0">
                <a:solidFill>
                  <a:schemeClr val="tx1"/>
                </a:solidFill>
                <a:ea typeface="ＭＳ Ｐゴシック" pitchFamily="-108" charset="-128"/>
                <a:cs typeface="ＭＳ Ｐゴシック" pitchFamily="-108" charset="-128"/>
              </a:rPr>
              <a:t> </a:t>
            </a:r>
            <a:r>
              <a:rPr lang="en-US" sz="2000" b="1" dirty="0" smtClean="0">
                <a:solidFill>
                  <a:schemeClr val="tx1"/>
                </a:solidFill>
                <a:ea typeface="ＭＳ Ｐゴシック" pitchFamily="-108" charset="-128"/>
                <a:cs typeface="ＭＳ Ｐゴシック" pitchFamily="-108" charset="-128"/>
              </a:rPr>
              <a:t>Lectures </a:t>
            </a:r>
            <a:r>
              <a:rPr lang="en-US" sz="1600" b="1" dirty="0" smtClean="0">
                <a:solidFill>
                  <a:schemeClr val="tx1"/>
                </a:solidFill>
                <a:ea typeface="ＭＳ Ｐゴシック" pitchFamily="-108" charset="-128"/>
                <a:cs typeface="ＭＳ Ｐゴシック" pitchFamily="-108" charset="-128"/>
              </a:rPr>
              <a:t>created by Edward J. </a:t>
            </a:r>
            <a:r>
              <a:rPr lang="en-US" sz="1600" b="1" dirty="0" err="1" smtClean="0">
                <a:solidFill>
                  <a:schemeClr val="tx1"/>
                </a:solidFill>
                <a:ea typeface="ＭＳ Ｐゴシック" pitchFamily="-108" charset="-128"/>
                <a:cs typeface="ＭＳ Ｐゴシック" pitchFamily="-108" charset="-128"/>
              </a:rPr>
              <a:t>Zalisko</a:t>
            </a:r>
            <a:r>
              <a:rPr lang="en-US" sz="1600" b="1" dirty="0" smtClean="0">
                <a:solidFill>
                  <a:schemeClr val="tx1"/>
                </a:solidFill>
                <a:ea typeface="ＭＳ Ｐゴシック" pitchFamily="-108" charset="-128"/>
                <a:cs typeface="ＭＳ Ｐゴシック" pitchFamily="-108" charset="-128"/>
              </a:rPr>
              <a:t> </a:t>
            </a:r>
            <a:r>
              <a:rPr lang="en-US" sz="1600" b="1" dirty="0">
                <a:solidFill>
                  <a:schemeClr val="tx1"/>
                </a:solidFill>
                <a:ea typeface="ＭＳ Ｐゴシック" pitchFamily="-108" charset="-128"/>
                <a:cs typeface="ＭＳ Ｐゴシック" pitchFamily="-108" charset="-128"/>
              </a:rPr>
              <a:t>for</a:t>
            </a:r>
          </a:p>
          <a:p>
            <a:pPr eaLnBrk="0" hangingPunct="0"/>
            <a:r>
              <a:rPr lang="en-US" sz="1800" b="1" i="1" dirty="0">
                <a:solidFill>
                  <a:schemeClr val="tx1"/>
                </a:solidFill>
                <a:ea typeface="ＭＳ Ｐゴシック" pitchFamily="-108" charset="-128"/>
                <a:cs typeface="ＭＳ Ｐゴシック" pitchFamily="-108" charset="-128"/>
              </a:rPr>
              <a:t>Campbell Essential Biology, </a:t>
            </a:r>
            <a:r>
              <a:rPr lang="en-US" sz="1800" b="1" dirty="0" smtClean="0">
                <a:solidFill>
                  <a:schemeClr val="tx1"/>
                </a:solidFill>
                <a:ea typeface="ＭＳ Ｐゴシック" pitchFamily="-108" charset="-128"/>
                <a:cs typeface="ＭＳ Ｐゴシック" pitchFamily="-108" charset="-128"/>
              </a:rPr>
              <a:t>Sixth </a:t>
            </a:r>
            <a:r>
              <a:rPr lang="en-US" sz="1800" b="1" dirty="0">
                <a:solidFill>
                  <a:schemeClr val="tx1"/>
                </a:solidFill>
                <a:ea typeface="ＭＳ Ｐゴシック" pitchFamily="-108" charset="-128"/>
                <a:cs typeface="ＭＳ Ｐゴシック" pitchFamily="-108" charset="-128"/>
              </a:rPr>
              <a:t>Edition,</a:t>
            </a:r>
            <a:r>
              <a:rPr lang="en-US" sz="1800" b="1" i="1" dirty="0">
                <a:solidFill>
                  <a:schemeClr val="tx1"/>
                </a:solidFill>
                <a:ea typeface="ＭＳ Ｐゴシック" pitchFamily="-108" charset="-128"/>
                <a:cs typeface="ＭＳ Ｐゴシック" pitchFamily="-108" charset="-128"/>
              </a:rPr>
              <a:t> </a:t>
            </a:r>
            <a:r>
              <a:rPr lang="en-US" sz="1800" b="1" dirty="0">
                <a:solidFill>
                  <a:schemeClr val="tx1"/>
                </a:solidFill>
                <a:ea typeface="ＭＳ Ｐゴシック" pitchFamily="-108" charset="-128"/>
                <a:cs typeface="ＭＳ Ｐゴシック" pitchFamily="-108" charset="-128"/>
              </a:rPr>
              <a:t>and</a:t>
            </a:r>
            <a:endParaRPr lang="en-US" sz="1800" b="1" dirty="0">
              <a:solidFill>
                <a:schemeClr val="tx1"/>
              </a:solidFill>
              <a:latin typeface="Times New Roman" pitchFamily="-108" charset="0"/>
              <a:ea typeface="ＭＳ Ｐゴシック" pitchFamily="-108" charset="-128"/>
              <a:cs typeface="ＭＳ Ｐゴシック" pitchFamily="-108" charset="-128"/>
            </a:endParaRPr>
          </a:p>
          <a:p>
            <a:pPr eaLnBrk="0" hangingPunct="0"/>
            <a:r>
              <a:rPr lang="en-US" sz="1800" b="1" i="1" dirty="0">
                <a:solidFill>
                  <a:schemeClr val="tx1"/>
                </a:solidFill>
                <a:ea typeface="ＭＳ Ｐゴシック" pitchFamily="-108" charset="-128"/>
                <a:cs typeface="ＭＳ Ｐゴシック" pitchFamily="-108" charset="-128"/>
              </a:rPr>
              <a:t>Campbell Essential Biology with Physiology, </a:t>
            </a:r>
            <a:r>
              <a:rPr lang="en-US" sz="1800" b="1" dirty="0" smtClean="0">
                <a:solidFill>
                  <a:schemeClr val="tx1"/>
                </a:solidFill>
                <a:ea typeface="ＭＳ Ｐゴシック" pitchFamily="-108" charset="-128"/>
                <a:cs typeface="ＭＳ Ｐゴシック" pitchFamily="-108" charset="-128"/>
              </a:rPr>
              <a:t>Fifth </a:t>
            </a:r>
            <a:r>
              <a:rPr lang="en-US" sz="1800" b="1" dirty="0">
                <a:solidFill>
                  <a:schemeClr val="tx1"/>
                </a:solidFill>
                <a:ea typeface="ＭＳ Ｐゴシック" pitchFamily="-108" charset="-128"/>
                <a:cs typeface="ＭＳ Ｐゴシック" pitchFamily="-108" charset="-128"/>
              </a:rPr>
              <a:t>Edition</a:t>
            </a:r>
            <a:endParaRPr lang="en-US" sz="1800" b="1" i="1" dirty="0">
              <a:solidFill>
                <a:schemeClr val="tx1"/>
              </a:solidFill>
              <a:ea typeface="ＭＳ Ｐゴシック" pitchFamily="-108" charset="-128"/>
              <a:cs typeface="ＭＳ Ｐゴシック" pitchFamily="-108" charset="-128"/>
            </a:endParaRPr>
          </a:p>
          <a:p>
            <a:pPr eaLnBrk="0" hangingPunct="0"/>
            <a:r>
              <a:rPr lang="en-US" sz="1600" b="1" i="1" dirty="0">
                <a:solidFill>
                  <a:schemeClr val="tx1"/>
                </a:solidFill>
                <a:latin typeface="Times New Roman" pitchFamily="-108" charset="0"/>
                <a:ea typeface="ＭＳ Ｐゴシック" pitchFamily="-108" charset="-128"/>
                <a:cs typeface="ＭＳ Ｐゴシック" pitchFamily="-108" charset="-128"/>
              </a:rPr>
              <a:t> </a:t>
            </a:r>
            <a:r>
              <a:rPr lang="en-US" sz="1600" b="1" i="1" dirty="0">
                <a:solidFill>
                  <a:schemeClr val="tx1"/>
                </a:solidFill>
                <a:latin typeface="Arial" panose="020B0604020202020204" pitchFamily="34" charset="0"/>
                <a:ea typeface="ＭＳ Ｐゴシック" pitchFamily="-108" charset="-128"/>
                <a:cs typeface="Arial" panose="020B0604020202020204" pitchFamily="34" charset="0"/>
              </a:rPr>
              <a:t>  – </a:t>
            </a:r>
            <a:r>
              <a:rPr lang="en-US" sz="1600" b="1" dirty="0">
                <a:solidFill>
                  <a:schemeClr val="tx1"/>
                </a:solidFill>
                <a:latin typeface="Arial" panose="020B0604020202020204" pitchFamily="34" charset="0"/>
                <a:ea typeface="ＭＳ Ｐゴシック" pitchFamily="-108" charset="-128"/>
                <a:cs typeface="Arial" panose="020B0604020202020204" pitchFamily="34" charset="0"/>
              </a:rPr>
              <a:t>Eric J. Simon, Jean L. Dickey, </a:t>
            </a:r>
            <a:r>
              <a:rPr lang="en-US" sz="1600" b="1" dirty="0" smtClean="0">
                <a:solidFill>
                  <a:schemeClr val="tx1"/>
                </a:solidFill>
                <a:latin typeface="Arial" panose="020B0604020202020204" pitchFamily="34" charset="0"/>
                <a:ea typeface="ＭＳ Ｐゴシック" pitchFamily="-108" charset="-128"/>
                <a:cs typeface="Arial" panose="020B0604020202020204" pitchFamily="34" charset="0"/>
              </a:rPr>
              <a:t>Kelly A. Hogan, and Jane B. Reece</a:t>
            </a:r>
            <a:endParaRPr lang="en-US" sz="1600" b="1" dirty="0">
              <a:solidFill>
                <a:schemeClr val="tx1"/>
              </a:solidFill>
              <a:latin typeface="Arial" panose="020B0604020202020204" pitchFamily="34" charset="0"/>
              <a:ea typeface="ＭＳ Ｐゴシック" pitchFamily="-108" charset="-128"/>
              <a:cs typeface="Arial" panose="020B0604020202020204" pitchFamily="34" charset="0"/>
            </a:endParaRPr>
          </a:p>
        </p:txBody>
      </p:sp>
    </p:spTree>
    <p:extLst>
      <p:ext uri="{BB962C8B-B14F-4D97-AF65-F5344CB8AC3E}">
        <p14:creationId xmlns:p14="http://schemas.microsoft.com/office/powerpoint/2010/main" val="836896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87226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1362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6427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21336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75508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57296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38717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14506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93595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17182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7383" y="1227909"/>
            <a:ext cx="8543108" cy="49490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pPr/>
              <a:t>‹#›</a:t>
            </a:fld>
            <a:endParaRPr lang="en-US"/>
          </a:p>
        </p:txBody>
      </p:sp>
    </p:spTree>
    <p:extLst>
      <p:ext uri="{BB962C8B-B14F-4D97-AF65-F5344CB8AC3E}">
        <p14:creationId xmlns:p14="http://schemas.microsoft.com/office/powerpoint/2010/main" val="2008803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1491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32855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55012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529496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43779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80785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02477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163754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894576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842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83" y="365126"/>
            <a:ext cx="8543108" cy="978729"/>
          </a:xfrm>
        </p:spPr>
        <p:txBody>
          <a:bodyPr/>
          <a:lstStyle>
            <a:lvl1pPr>
              <a:defRPr/>
            </a:lvl1pPr>
          </a:lstStyle>
          <a:p>
            <a:r>
              <a:rPr lang="en-US" dirty="0" smtClean="0"/>
              <a:t>Click to edit M</a:t>
            </a:r>
            <a:br>
              <a:rPr lang="en-US" dirty="0" smtClean="0"/>
            </a:br>
            <a:r>
              <a:rPr lang="en-US" dirty="0" smtClean="0"/>
              <a:t>aster title style</a:t>
            </a:r>
            <a:endParaRPr lang="en-US" dirty="0"/>
          </a:p>
        </p:txBody>
      </p:sp>
      <p:sp>
        <p:nvSpPr>
          <p:cNvPr id="3" name="Content Placeholder 2"/>
          <p:cNvSpPr>
            <a:spLocks noGrp="1"/>
          </p:cNvSpPr>
          <p:nvPr>
            <p:ph idx="1"/>
          </p:nvPr>
        </p:nvSpPr>
        <p:spPr>
          <a:xfrm>
            <a:off x="287383" y="1476103"/>
            <a:ext cx="8543108" cy="47008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pPr/>
              <a:t>‹#›</a:t>
            </a:fld>
            <a:endParaRPr lang="en-US"/>
          </a:p>
        </p:txBody>
      </p:sp>
    </p:spTree>
    <p:extLst>
      <p:ext uri="{BB962C8B-B14F-4D97-AF65-F5344CB8AC3E}">
        <p14:creationId xmlns:p14="http://schemas.microsoft.com/office/powerpoint/2010/main" val="13157893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0086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679338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634978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52580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05824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pPr/>
              <a:t>‹#›</a:t>
            </a:fld>
            <a:endParaRPr lang="en-US"/>
          </a:p>
        </p:txBody>
      </p:sp>
    </p:spTree>
    <p:extLst>
      <p:ext uri="{BB962C8B-B14F-4D97-AF65-F5344CB8AC3E}">
        <p14:creationId xmlns:p14="http://schemas.microsoft.com/office/powerpoint/2010/main" val="53985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2016 Pearson Education, Inc.</a:t>
            </a:r>
            <a:endParaRPr lang="en-US"/>
          </a:p>
        </p:txBody>
      </p:sp>
      <p:sp>
        <p:nvSpPr>
          <p:cNvPr id="5" name="Slide Number Placeholder 4"/>
          <p:cNvSpPr>
            <a:spLocks noGrp="1"/>
          </p:cNvSpPr>
          <p:nvPr>
            <p:ph type="sldNum" sz="quarter" idx="12"/>
          </p:nvPr>
        </p:nvSpPr>
        <p:spPr/>
        <p:txBody>
          <a:bodyPr/>
          <a:lstStyle/>
          <a:p>
            <a:fld id="{C69DE886-DA9C-4BB0-9CDA-E860E39C9479}" type="slidenum">
              <a:rPr lang="en-US" smtClean="0"/>
              <a:pPr/>
              <a:t>‹#›</a:t>
            </a:fld>
            <a:endParaRPr lang="en-US"/>
          </a:p>
        </p:txBody>
      </p:sp>
    </p:spTree>
    <p:extLst>
      <p:ext uri="{BB962C8B-B14F-4D97-AF65-F5344CB8AC3E}">
        <p14:creationId xmlns:p14="http://schemas.microsoft.com/office/powerpoint/2010/main" val="2620277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 2016 Pearson Education, Inc.</a:t>
            </a:r>
            <a:endParaRPr lang="en-US"/>
          </a:p>
        </p:txBody>
      </p:sp>
      <p:sp>
        <p:nvSpPr>
          <p:cNvPr id="4" name="Slide Number Placeholder 3"/>
          <p:cNvSpPr>
            <a:spLocks noGrp="1"/>
          </p:cNvSpPr>
          <p:nvPr>
            <p:ph type="sldNum" sz="quarter" idx="12"/>
          </p:nvPr>
        </p:nvSpPr>
        <p:spPr/>
        <p:txBody>
          <a:bodyPr/>
          <a:lstStyle/>
          <a:p>
            <a:fld id="{C69DE886-DA9C-4BB0-9CDA-E860E39C9479}" type="slidenum">
              <a:rPr lang="en-US" smtClean="0"/>
              <a:pPr/>
              <a:t>‹#›</a:t>
            </a:fld>
            <a:endParaRPr lang="en-US"/>
          </a:p>
        </p:txBody>
      </p:sp>
    </p:spTree>
    <p:extLst>
      <p:ext uri="{BB962C8B-B14F-4D97-AF65-F5344CB8AC3E}">
        <p14:creationId xmlns:p14="http://schemas.microsoft.com/office/powerpoint/2010/main" val="3522155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4482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6328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198267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5.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6.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7.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9.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20.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21.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22.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23.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5.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6.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7.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8.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9.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0.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31.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32.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33.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3.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383" y="132522"/>
            <a:ext cx="8543108" cy="958863"/>
          </a:xfrm>
          <a:prstGeom prst="rect">
            <a:avLst/>
          </a:prstGeom>
        </p:spPr>
        <p:txBody>
          <a:bodyPr vert="horz" wrap="square"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87383" y="1227909"/>
            <a:ext cx="8543108" cy="4949054"/>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70336" y="6555664"/>
            <a:ext cx="3086100" cy="275960"/>
          </a:xfrm>
          <a:prstGeom prst="rect">
            <a:avLst/>
          </a:prstGeom>
        </p:spPr>
        <p:txBody>
          <a:bodyPr vert="horz" lIns="91440" tIns="45720" rIns="91440" bIns="45720" rtlCol="0" anchor="ctr"/>
          <a:lstStyle>
            <a:lvl1pPr algn="l">
              <a:defRPr sz="900">
                <a:solidFill>
                  <a:schemeClr val="tx1"/>
                </a:solidFill>
              </a:defRPr>
            </a:lvl1pPr>
          </a:lstStyle>
          <a:p>
            <a:r>
              <a:rPr lang="en-US" dirty="0" smtClean="0"/>
              <a:t>© 2016 Pearson Education, Inc.</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DE886-DA9C-4BB0-9CDA-E860E39C9479}" type="slidenum">
              <a:rPr lang="en-US" smtClean="0"/>
              <a:pPr/>
              <a:t>‹#›</a:t>
            </a:fld>
            <a:endParaRPr lang="en-US"/>
          </a:p>
        </p:txBody>
      </p:sp>
    </p:spTree>
    <p:extLst>
      <p:ext uri="{BB962C8B-B14F-4D97-AF65-F5344CB8AC3E}">
        <p14:creationId xmlns:p14="http://schemas.microsoft.com/office/powerpoint/2010/main" val="398576659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Lst>
  <p:hf sldNum="0" hdr="0" dt="0"/>
  <p:txStyles>
    <p:titleStyle>
      <a:lvl1pPr algn="l" defTabSz="914400" rtl="0" eaLnBrk="1" latinLnBrk="0" hangingPunct="1">
        <a:lnSpc>
          <a:spcPct val="90000"/>
        </a:lnSpc>
        <a:spcBef>
          <a:spcPct val="0"/>
        </a:spcBef>
        <a:buNone/>
        <a:defRPr sz="3200" b="1"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1200"/>
        </a:spcAft>
        <a:buClr>
          <a:srgbClr val="0070C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506924143"/>
      </p:ext>
    </p:extLst>
  </p:cSld>
  <p:clrMap bg1="lt1" tx1="dk1" bg2="lt2" tx2="dk2" accent1="accent1" accent2="accent2" accent3="accent3" accent4="accent4" accent5="accent5" accent6="accent6" hlink="hlink" folHlink="folHlink"/>
  <p:sldLayoutIdLst>
    <p:sldLayoutId id="214748373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83180165"/>
      </p:ext>
    </p:extLst>
  </p:cSld>
  <p:clrMap bg1="lt1" tx1="dk1" bg2="lt2" tx2="dk2" accent1="accent1" accent2="accent2" accent3="accent3" accent4="accent4" accent5="accent5" accent6="accent6" hlink="hlink" folHlink="folHlink"/>
  <p:sldLayoutIdLst>
    <p:sldLayoutId id="214748373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90203907"/>
      </p:ext>
    </p:extLst>
  </p:cSld>
  <p:clrMap bg1="lt1" tx1="dk1" bg2="lt2" tx2="dk2" accent1="accent1" accent2="accent2" accent3="accent3" accent4="accent4" accent5="accent5" accent6="accent6" hlink="hlink" folHlink="folHlink"/>
  <p:sldLayoutIdLst>
    <p:sldLayoutId id="214748374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650650324"/>
      </p:ext>
    </p:extLst>
  </p:cSld>
  <p:clrMap bg1="lt1" tx1="dk1" bg2="lt2" tx2="dk2" accent1="accent1" accent2="accent2" accent3="accent3" accent4="accent4" accent5="accent5" accent6="accent6" hlink="hlink" folHlink="folHlink"/>
  <p:sldLayoutIdLst>
    <p:sldLayoutId id="214748374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323318288"/>
      </p:ext>
    </p:extLst>
  </p:cSld>
  <p:clrMap bg1="lt1" tx1="dk1" bg2="lt2" tx2="dk2" accent1="accent1" accent2="accent2" accent3="accent3" accent4="accent4" accent5="accent5" accent6="accent6" hlink="hlink" folHlink="folHlink"/>
  <p:sldLayoutIdLst>
    <p:sldLayoutId id="214748374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277105479"/>
      </p:ext>
    </p:extLst>
  </p:cSld>
  <p:clrMap bg1="lt1" tx1="dk1" bg2="lt2" tx2="dk2" accent1="accent1" accent2="accent2" accent3="accent3" accent4="accent4" accent5="accent5" accent6="accent6" hlink="hlink" folHlink="folHlink"/>
  <p:sldLayoutIdLst>
    <p:sldLayoutId id="214748374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82006241"/>
      </p:ext>
    </p:extLst>
  </p:cSld>
  <p:clrMap bg1="lt1" tx1="dk1" bg2="lt2" tx2="dk2" accent1="accent1" accent2="accent2" accent3="accent3" accent4="accent4" accent5="accent5" accent6="accent6" hlink="hlink" folHlink="folHlink"/>
  <p:sldLayoutIdLst>
    <p:sldLayoutId id="214748375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92262822"/>
      </p:ext>
    </p:extLst>
  </p:cSld>
  <p:clrMap bg1="lt1" tx1="dk1" bg2="lt2" tx2="dk2" accent1="accent1" accent2="accent2" accent3="accent3" accent4="accent4" accent5="accent5" accent6="accent6" hlink="hlink" folHlink="folHlink"/>
  <p:sldLayoutIdLst>
    <p:sldLayoutId id="214748375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28261402"/>
      </p:ext>
    </p:extLst>
  </p:cSld>
  <p:clrMap bg1="lt1" tx1="dk1" bg2="lt2" tx2="dk2" accent1="accent1" accent2="accent2" accent3="accent3" accent4="accent4" accent5="accent5" accent6="accent6" hlink="hlink" folHlink="folHlink"/>
  <p:sldLayoutIdLst>
    <p:sldLayoutId id="214748376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34262128"/>
      </p:ext>
    </p:extLst>
  </p:cSld>
  <p:clrMap bg1="lt1" tx1="dk1" bg2="lt2" tx2="dk2" accent1="accent1" accent2="accent2" accent3="accent3" accent4="accent4" accent5="accent5" accent6="accent6" hlink="hlink" folHlink="folHlink"/>
  <p:sldLayoutIdLst>
    <p:sldLayoutId id="214748376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690204061"/>
      </p:ext>
    </p:extLst>
  </p:cSld>
  <p:clrMap bg1="lt1" tx1="dk1" bg2="lt2" tx2="dk2" accent1="accent1" accent2="accent2" accent3="accent3" accent4="accent4" accent5="accent5" accent6="accent6" hlink="hlink" folHlink="folHlink"/>
  <p:sldLayoutIdLst>
    <p:sldLayoutId id="214748368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98845426"/>
      </p:ext>
    </p:extLst>
  </p:cSld>
  <p:clrMap bg1="lt1" tx1="dk1" bg2="lt2" tx2="dk2" accent1="accent1" accent2="accent2" accent3="accent3" accent4="accent4" accent5="accent5" accent6="accent6" hlink="hlink" folHlink="folHlink"/>
  <p:sldLayoutIdLst>
    <p:sldLayoutId id="214748377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21160789"/>
      </p:ext>
    </p:extLst>
  </p:cSld>
  <p:clrMap bg1="lt1" tx1="dk1" bg2="lt2" tx2="dk2" accent1="accent1" accent2="accent2" accent3="accent3" accent4="accent4" accent5="accent5" accent6="accent6" hlink="hlink" folHlink="folHlink"/>
  <p:sldLayoutIdLst>
    <p:sldLayoutId id="214748378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555386763"/>
      </p:ext>
    </p:extLst>
  </p:cSld>
  <p:clrMap bg1="lt1" tx1="dk1" bg2="lt2" tx2="dk2" accent1="accent1" accent2="accent2" accent3="accent3" accent4="accent4" accent5="accent5" accent6="accent6" hlink="hlink" folHlink="folHlink"/>
  <p:sldLayoutIdLst>
    <p:sldLayoutId id="214748378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600580726"/>
      </p:ext>
    </p:extLst>
  </p:cSld>
  <p:clrMap bg1="lt1" tx1="dk1" bg2="lt2" tx2="dk2" accent1="accent1" accent2="accent2" accent3="accent3" accent4="accent4" accent5="accent5" accent6="accent6" hlink="hlink" folHlink="folHlink"/>
  <p:sldLayoutIdLst>
    <p:sldLayoutId id="214748378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266807136"/>
      </p:ext>
    </p:extLst>
  </p:cSld>
  <p:clrMap bg1="lt1" tx1="dk1" bg2="lt2" tx2="dk2" accent1="accent1" accent2="accent2" accent3="accent3" accent4="accent4" accent5="accent5" accent6="accent6" hlink="hlink" folHlink="folHlink"/>
  <p:sldLayoutIdLst>
    <p:sldLayoutId id="214748379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16075021"/>
      </p:ext>
    </p:extLst>
  </p:cSld>
  <p:clrMap bg1="lt1" tx1="dk1" bg2="lt2" tx2="dk2" accent1="accent1" accent2="accent2" accent3="accent3" accent4="accent4" accent5="accent5" accent6="accent6" hlink="hlink" folHlink="folHlink"/>
  <p:sldLayoutIdLst>
    <p:sldLayoutId id="214748379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801428091"/>
      </p:ext>
    </p:extLst>
  </p:cSld>
  <p:clrMap bg1="lt1" tx1="dk1" bg2="lt2" tx2="dk2" accent1="accent1" accent2="accent2" accent3="accent3" accent4="accent4" accent5="accent5" accent6="accent6" hlink="hlink" folHlink="folHlink"/>
  <p:sldLayoutIdLst>
    <p:sldLayoutId id="214748379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1464257"/>
      </p:ext>
    </p:extLst>
  </p:cSld>
  <p:clrMap bg1="lt1" tx1="dk1" bg2="lt2" tx2="dk2" accent1="accent1" accent2="accent2" accent3="accent3" accent4="accent4" accent5="accent5" accent6="accent6" hlink="hlink" folHlink="folHlink"/>
  <p:sldLayoutIdLst>
    <p:sldLayoutId id="214748379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35187994"/>
      </p:ext>
    </p:extLst>
  </p:cSld>
  <p:clrMap bg1="lt1" tx1="dk1" bg2="lt2" tx2="dk2" accent1="accent1" accent2="accent2" accent3="accent3" accent4="accent4" accent5="accent5" accent6="accent6" hlink="hlink" folHlink="folHlink"/>
  <p:sldLayoutIdLst>
    <p:sldLayoutId id="214748379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ChangeArrowheads="1"/>
          </p:cNvSpPr>
          <p:nvPr/>
        </p:nvSpPr>
        <p:spPr bwMode="auto">
          <a:xfrm>
            <a:off x="66675" y="6581775"/>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0" hangingPunct="0">
              <a:defRPr/>
            </a:pPr>
            <a:r>
              <a:rPr lang="en-US" altLang="en-US" sz="900" smtClean="0">
                <a:solidFill>
                  <a:srgbClr val="000000"/>
                </a:solidFill>
                <a:ea typeface="ＭＳ Ｐゴシック" panose="020B0600070205080204" pitchFamily="34" charset="-128"/>
              </a:rPr>
              <a:t>© 2016 Pearson Education, Inc.</a:t>
            </a:r>
          </a:p>
        </p:txBody>
      </p:sp>
    </p:spTree>
    <p:extLst>
      <p:ext uri="{BB962C8B-B14F-4D97-AF65-F5344CB8AC3E}">
        <p14:creationId xmlns:p14="http://schemas.microsoft.com/office/powerpoint/2010/main" val="253221082"/>
      </p:ext>
    </p:extLst>
  </p:cSld>
  <p:clrMap bg1="lt1" tx1="dk1" bg2="lt2" tx2="dk2" accent1="accent1" accent2="accent2" accent3="accent3" accent4="accent4" accent5="accent5" accent6="accent6" hlink="hlink" folHlink="folHlink"/>
  <p:sldLayoutIdLst>
    <p:sldLayoutId id="214748380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942566917"/>
      </p:ext>
    </p:extLst>
  </p:cSld>
  <p:clrMap bg1="lt1" tx1="dk1" bg2="lt2" tx2="dk2" accent1="accent1" accent2="accent2" accent3="accent3" accent4="accent4" accent5="accent5" accent6="accent6" hlink="hlink" folHlink="folHlink"/>
  <p:sldLayoutIdLst>
    <p:sldLayoutId id="214748369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84995538"/>
      </p:ext>
    </p:extLst>
  </p:cSld>
  <p:clrMap bg1="lt1" tx1="dk1" bg2="lt2" tx2="dk2" accent1="accent1" accent2="accent2" accent3="accent3" accent4="accent4" accent5="accent5" accent6="accent6" hlink="hlink" folHlink="folHlink"/>
  <p:sldLayoutIdLst>
    <p:sldLayoutId id="214748369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76148784"/>
      </p:ext>
    </p:extLst>
  </p:cSld>
  <p:clrMap bg1="lt1" tx1="dk1" bg2="lt2" tx2="dk2" accent1="accent1" accent2="accent2" accent3="accent3" accent4="accent4" accent5="accent5" accent6="accent6" hlink="hlink" folHlink="folHlink"/>
  <p:sldLayoutIdLst>
    <p:sldLayoutId id="214748370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105436680"/>
      </p:ext>
    </p:extLst>
  </p:cSld>
  <p:clrMap bg1="lt1" tx1="dk1" bg2="lt2" tx2="dk2" accent1="accent1" accent2="accent2" accent3="accent3" accent4="accent4" accent5="accent5" accent6="accent6" hlink="hlink" folHlink="folHlink"/>
  <p:sldLayoutIdLst>
    <p:sldLayoutId id="214748371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637726701"/>
      </p:ext>
    </p:extLst>
  </p:cSld>
  <p:clrMap bg1="lt1" tx1="dk1" bg2="lt2" tx2="dk2" accent1="accent1" accent2="accent2" accent3="accent3" accent4="accent4" accent5="accent5" accent6="accent6" hlink="hlink" folHlink="folHlink"/>
  <p:sldLayoutIdLst>
    <p:sldLayoutId id="214748371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68959169"/>
      </p:ext>
    </p:extLst>
  </p:cSld>
  <p:clrMap bg1="lt1" tx1="dk1" bg2="lt2" tx2="dk2" accent1="accent1" accent2="accent2" accent3="accent3" accent4="accent4" accent5="accent5" accent6="accent6" hlink="hlink" folHlink="folHlink"/>
  <p:sldLayoutIdLst>
    <p:sldLayoutId id="214748372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9452079"/>
      </p:ext>
    </p:extLst>
  </p:cSld>
  <p:clrMap bg1="lt1" tx1="dk1" bg2="lt2" tx2="dk2" accent1="accent1" accent2="accent2" accent3="accent3" accent4="accent4" accent5="accent5" accent6="accent6" hlink="hlink" folHlink="folHlink"/>
  <p:sldLayoutIdLst>
    <p:sldLayoutId id="214748373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0.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1.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3.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900" y="1181100"/>
            <a:ext cx="7431088"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p:cNvSpPr txBox="1">
            <a:spLocks/>
          </p:cNvSpPr>
          <p:nvPr/>
        </p:nvSpPr>
        <p:spPr bwMode="auto">
          <a:xfrm>
            <a:off x="631825" y="219075"/>
            <a:ext cx="8309952" cy="22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lvl1pPr marL="0" indent="0" algn="ctr" rtl="0" eaLnBrk="0" fontAlgn="base" hangingPunct="0">
              <a:lnSpc>
                <a:spcPct val="90000"/>
              </a:lnSpc>
              <a:spcBef>
                <a:spcPts val="1200"/>
              </a:spcBef>
              <a:spcAft>
                <a:spcPts val="1200"/>
              </a:spcAft>
              <a:buClr>
                <a:srgbClr val="0070C0"/>
              </a:buClr>
              <a:buFont typeface="Arial" panose="020B0604020202020204" pitchFamily="34" charset="0"/>
              <a:buNone/>
              <a:defRPr sz="4400" b="1" kern="1200">
                <a:solidFill>
                  <a:srgbClr val="0070C0"/>
                </a:solidFill>
                <a:latin typeface="+mn-lt"/>
                <a:ea typeface="+mn-ea"/>
                <a:cs typeface="+mn-cs"/>
              </a:defRPr>
            </a:lvl1pPr>
            <a:lvl2pPr marL="457200" indent="0" algn="ctr" rtl="0" eaLnBrk="0" fontAlgn="base" hangingPunct="0">
              <a:lnSpc>
                <a:spcPct val="90000"/>
              </a:lnSpc>
              <a:spcBef>
                <a:spcPct val="0"/>
              </a:spcBef>
              <a:spcAft>
                <a:spcPts val="1200"/>
              </a:spcAft>
              <a:buClr>
                <a:srgbClr val="0070C0"/>
              </a:buClr>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ct val="0"/>
              </a:spcBef>
              <a:spcAft>
                <a:spcPts val="1200"/>
              </a:spcAft>
              <a:buClr>
                <a:srgbClr val="0070C0"/>
              </a:buClr>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lnSpc>
                <a:spcPct val="110000"/>
              </a:lnSpc>
              <a:spcBef>
                <a:spcPts val="0"/>
              </a:spcBef>
              <a:spcAft>
                <a:spcPts val="0"/>
              </a:spcAft>
              <a:defRPr/>
            </a:pPr>
            <a:r>
              <a:rPr lang="en-US" altLang="en-US" sz="26400" dirty="0" smtClean="0">
                <a:solidFill>
                  <a:srgbClr val="FF0000"/>
                </a:solidFill>
                <a:latin typeface="Cambria" panose="02040503050406030204" pitchFamily="18" charset="0"/>
              </a:rPr>
              <a:t>Photosynthesis:</a:t>
            </a:r>
          </a:p>
          <a:p>
            <a:pPr algn="r" eaLnBrk="1" hangingPunct="1">
              <a:lnSpc>
                <a:spcPct val="110000"/>
              </a:lnSpc>
              <a:spcBef>
                <a:spcPts val="0"/>
              </a:spcBef>
              <a:spcAft>
                <a:spcPts val="0"/>
              </a:spcAft>
              <a:defRPr/>
            </a:pPr>
            <a:r>
              <a:rPr lang="en-US" altLang="en-US" sz="19200" dirty="0" smtClean="0">
                <a:solidFill>
                  <a:srgbClr val="FF0000"/>
                </a:solidFill>
                <a:latin typeface="Cambria" panose="02040503050406030204" pitchFamily="18" charset="0"/>
              </a:rPr>
              <a:t>Using </a:t>
            </a:r>
            <a:r>
              <a:rPr lang="en-US" altLang="en-US" sz="19200" dirty="0">
                <a:solidFill>
                  <a:srgbClr val="FF0000"/>
                </a:solidFill>
                <a:latin typeface="Cambria" panose="02040503050406030204" pitchFamily="18" charset="0"/>
              </a:rPr>
              <a:t>Light to Make Food</a:t>
            </a:r>
          </a:p>
          <a:p>
            <a:pPr algn="r" eaLnBrk="1" hangingPunct="1">
              <a:lnSpc>
                <a:spcPct val="110000"/>
              </a:lnSpc>
              <a:spcBef>
                <a:spcPts val="0"/>
              </a:spcBef>
              <a:spcAft>
                <a:spcPts val="0"/>
              </a:spcAft>
              <a:defRPr/>
            </a:pPr>
            <a:r>
              <a:rPr lang="en-US" altLang="en-US" sz="9600" dirty="0" smtClean="0">
                <a:solidFill>
                  <a:srgbClr val="FF0000"/>
                </a:solidFill>
                <a:latin typeface="Cambria" panose="02040503050406030204" pitchFamily="18" charset="0"/>
              </a:rPr>
              <a:t>Unit 1; Chapter 7</a:t>
            </a:r>
          </a:p>
        </p:txBody>
      </p:sp>
    </p:spTree>
    <p:extLst>
      <p:ext uri="{BB962C8B-B14F-4D97-AF65-F5344CB8AC3E}">
        <p14:creationId xmlns:p14="http://schemas.microsoft.com/office/powerpoint/2010/main" val="2399142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70560" y="530303"/>
            <a:ext cx="8473440" cy="958863"/>
          </a:xfrm>
        </p:spPr>
        <p:txBody>
          <a:bodyPr/>
          <a:lstStyle/>
          <a:p>
            <a:r>
              <a:rPr lang="en-US" sz="4000" dirty="0" smtClean="0">
                <a:solidFill>
                  <a:srgbClr val="FF0000"/>
                </a:solidFill>
                <a:latin typeface="Cambria" panose="02040503050406030204" pitchFamily="18" charset="0"/>
              </a:rPr>
              <a:t>The Basics of Photosynthesis</a:t>
            </a:r>
            <a:endParaRPr lang="en-US" sz="4000" dirty="0">
              <a:solidFill>
                <a:srgbClr val="FF0000"/>
              </a:solidFill>
              <a:latin typeface="Cambria" panose="02040503050406030204" pitchFamily="18" charset="0"/>
            </a:endParaRPr>
          </a:p>
        </p:txBody>
      </p:sp>
      <p:sp>
        <p:nvSpPr>
          <p:cNvPr id="30723" name="Rectangle 3"/>
          <p:cNvSpPr>
            <a:spLocks noGrp="1" noChangeArrowheads="1"/>
          </p:cNvSpPr>
          <p:nvPr>
            <p:ph idx="1"/>
          </p:nvPr>
        </p:nvSpPr>
        <p:spPr>
          <a:xfrm>
            <a:off x="748937" y="1602377"/>
            <a:ext cx="8081553" cy="4574586"/>
          </a:xfrm>
        </p:spPr>
        <p:txBody>
          <a:bodyPr/>
          <a:lstStyle/>
          <a:p>
            <a:r>
              <a:rPr lang="en-US" sz="2400" b="1" dirty="0" smtClean="0">
                <a:latin typeface="Cambria" panose="02040503050406030204" pitchFamily="18" charset="0"/>
              </a:rPr>
              <a:t>The chemical energy produced via photosynthesis is stored in the bonds of sugar molecules.</a:t>
            </a:r>
          </a:p>
          <a:p>
            <a:r>
              <a:rPr lang="en-US" sz="2400" b="1" dirty="0" smtClean="0">
                <a:latin typeface="Cambria" panose="02040503050406030204" pitchFamily="18" charset="0"/>
              </a:rPr>
              <a:t>Organisms that generate their own organic matter from inorganic ingredients are called autotrophs</a:t>
            </a:r>
            <a:r>
              <a:rPr lang="zh-CN" altLang="en-US" sz="2000" b="1" dirty="0" smtClean="0">
                <a:latin typeface="楷体" panose="02010609060101010101" pitchFamily="49" charset="-122"/>
                <a:ea typeface="楷体" panose="02010609060101010101" pitchFamily="49" charset="-122"/>
              </a:rPr>
              <a:t>（自养生物）</a:t>
            </a:r>
            <a:r>
              <a:rPr lang="en-US" sz="2400" b="1" dirty="0" smtClean="0">
                <a:latin typeface="Cambria" panose="02040503050406030204" pitchFamily="18" charset="0"/>
              </a:rPr>
              <a:t>.</a:t>
            </a:r>
          </a:p>
          <a:p>
            <a:r>
              <a:rPr lang="en-US" sz="2400" b="1" dirty="0" smtClean="0">
                <a:latin typeface="Cambria" panose="02040503050406030204" pitchFamily="18" charset="0"/>
              </a:rPr>
              <a:t>Plants and other organisms that do this by photosynthesis—</a:t>
            </a:r>
            <a:r>
              <a:rPr lang="en-US" sz="3200" b="1" dirty="0" smtClean="0">
                <a:solidFill>
                  <a:srgbClr val="FF0000"/>
                </a:solidFill>
                <a:latin typeface="Cambria" panose="02040503050406030204" pitchFamily="18" charset="0"/>
              </a:rPr>
              <a:t>photo-autotrophs</a:t>
            </a:r>
            <a:r>
              <a:rPr lang="zh-CN" altLang="en-US" sz="2000" b="1" dirty="0" smtClean="0">
                <a:solidFill>
                  <a:srgbClr val="FF0000"/>
                </a:solidFill>
                <a:latin typeface="楷体" panose="02010609060101010101" pitchFamily="49" charset="-122"/>
                <a:ea typeface="楷体" panose="02010609060101010101" pitchFamily="49" charset="-122"/>
              </a:rPr>
              <a:t>（光合自养生物）</a:t>
            </a:r>
            <a:r>
              <a:rPr lang="en-US" sz="2400" b="1" dirty="0" smtClean="0">
                <a:latin typeface="Cambria" panose="02040503050406030204" pitchFamily="18" charset="0"/>
              </a:rPr>
              <a:t>—are the producers for most ecosystems</a:t>
            </a:r>
            <a:r>
              <a:rPr lang="zh-CN" altLang="en-US" sz="2000" b="1" dirty="0" smtClean="0">
                <a:latin typeface="楷体" panose="02010609060101010101" pitchFamily="49" charset="-122"/>
                <a:ea typeface="楷体" panose="02010609060101010101" pitchFamily="49" charset="-122"/>
              </a:rPr>
              <a:t>（生态系统）</a:t>
            </a:r>
            <a:r>
              <a:rPr lang="en-US" sz="2400" b="1" dirty="0" smtClean="0">
                <a:latin typeface="Cambria" panose="02040503050406030204" pitchFamily="18" charset="0"/>
              </a:rPr>
              <a:t>.</a:t>
            </a:r>
            <a:endParaRPr lang="en-US" sz="2400"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28" y="878395"/>
            <a:ext cx="8546592" cy="4425696"/>
          </a:xfrm>
          <a:prstGeom prst="rect">
            <a:avLst/>
          </a:prstGeom>
        </p:spPr>
      </p:pic>
      <p:sp>
        <p:nvSpPr>
          <p:cNvPr id="3" name="TextBox 2"/>
          <p:cNvSpPr txBox="1"/>
          <p:nvPr/>
        </p:nvSpPr>
        <p:spPr>
          <a:xfrm>
            <a:off x="2246652" y="903607"/>
            <a:ext cx="4877041" cy="461665"/>
          </a:xfrm>
          <a:prstGeom prst="rect">
            <a:avLst/>
          </a:prstGeom>
          <a:noFill/>
        </p:spPr>
        <p:txBody>
          <a:bodyPr wrap="none" rtlCol="0">
            <a:spAutoFit/>
          </a:bodyPr>
          <a:lstStyle/>
          <a:p>
            <a:pPr eaLnBrk="0" hangingPunct="0"/>
            <a:r>
              <a:rPr lang="en-US" b="1" dirty="0">
                <a:solidFill>
                  <a:schemeClr val="bg1"/>
                </a:solidFill>
                <a:latin typeface="Cambria" panose="02040503050406030204" pitchFamily="18" charset="0"/>
                <a:ea typeface="ＭＳ Ｐゴシック" charset="0"/>
                <a:cs typeface="Arial" pitchFamily="34" charset="0"/>
              </a:rPr>
              <a:t>PHOTOSYNTHETIC AUTOTROPHS</a:t>
            </a:r>
          </a:p>
        </p:txBody>
      </p:sp>
      <p:sp>
        <p:nvSpPr>
          <p:cNvPr id="4" name="TextBox 3"/>
          <p:cNvSpPr txBox="1"/>
          <p:nvPr/>
        </p:nvSpPr>
        <p:spPr>
          <a:xfrm>
            <a:off x="761531" y="1370683"/>
            <a:ext cx="1967205" cy="646331"/>
          </a:xfrm>
          <a:prstGeom prst="rect">
            <a:avLst/>
          </a:prstGeom>
          <a:noFill/>
        </p:spPr>
        <p:txBody>
          <a:bodyPr wrap="none" rtlCol="0">
            <a:spAutoFit/>
          </a:bodyPr>
          <a:lstStyle/>
          <a:p>
            <a:pPr algn="ctr" eaLnBrk="0" hangingPunct="0"/>
            <a:r>
              <a:rPr lang="en-US" sz="1800" b="1" dirty="0" smtClean="0">
                <a:solidFill>
                  <a:srgbClr val="000000"/>
                </a:solidFill>
                <a:latin typeface="Arial" pitchFamily="34" charset="0"/>
                <a:ea typeface="ＭＳ Ｐゴシック" charset="0"/>
                <a:cs typeface="Arial" pitchFamily="34" charset="0"/>
              </a:rPr>
              <a:t>Plants</a:t>
            </a:r>
          </a:p>
          <a:p>
            <a:pPr algn="ctr" eaLnBrk="0" hangingPunct="0"/>
            <a:r>
              <a:rPr lang="en-US" sz="1800" b="1" dirty="0" smtClean="0">
                <a:solidFill>
                  <a:srgbClr val="000000"/>
                </a:solidFill>
                <a:latin typeface="Arial" pitchFamily="34" charset="0"/>
                <a:ea typeface="ＭＳ Ｐゴシック" charset="0"/>
                <a:cs typeface="Arial" pitchFamily="34" charset="0"/>
              </a:rPr>
              <a:t>(</a:t>
            </a:r>
            <a:r>
              <a:rPr lang="en-US" sz="1800" b="1" dirty="0">
                <a:solidFill>
                  <a:srgbClr val="000000"/>
                </a:solidFill>
                <a:latin typeface="Arial" pitchFamily="34" charset="0"/>
                <a:ea typeface="ＭＳ Ｐゴシック" charset="0"/>
                <a:cs typeface="Arial" pitchFamily="34" charset="0"/>
              </a:rPr>
              <a:t>mostly on land)</a:t>
            </a:r>
          </a:p>
        </p:txBody>
      </p:sp>
      <p:sp>
        <p:nvSpPr>
          <p:cNvPr id="6" name="TextBox 5"/>
          <p:cNvSpPr txBox="1"/>
          <p:nvPr/>
        </p:nvSpPr>
        <p:spPr>
          <a:xfrm>
            <a:off x="3172727" y="1375443"/>
            <a:ext cx="2775119" cy="646331"/>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Photosynthetic </a:t>
            </a:r>
            <a:r>
              <a:rPr lang="en-US" sz="1800" b="1" dirty="0" err="1" smtClean="0">
                <a:solidFill>
                  <a:srgbClr val="000000"/>
                </a:solidFill>
                <a:latin typeface="Arial" pitchFamily="34" charset="0"/>
                <a:ea typeface="ＭＳ Ｐゴシック" charset="0"/>
                <a:cs typeface="Arial" pitchFamily="34" charset="0"/>
              </a:rPr>
              <a:t>Protists</a:t>
            </a:r>
            <a:endParaRPr lang="en-US" sz="1800" b="1" dirty="0" smtClean="0">
              <a:solidFill>
                <a:srgbClr val="000000"/>
              </a:solidFill>
              <a:latin typeface="Arial" pitchFamily="34" charset="0"/>
              <a:ea typeface="ＭＳ Ｐゴシック" charset="0"/>
              <a:cs typeface="Arial" pitchFamily="34" charset="0"/>
            </a:endParaRPr>
          </a:p>
          <a:p>
            <a:pPr algn="ctr" eaLnBrk="0" hangingPunct="0"/>
            <a:r>
              <a:rPr lang="en-US" sz="1800" b="1" dirty="0" smtClean="0">
                <a:solidFill>
                  <a:srgbClr val="000000"/>
                </a:solidFill>
                <a:latin typeface="Arial" pitchFamily="34" charset="0"/>
                <a:ea typeface="ＭＳ Ｐゴシック" charset="0"/>
                <a:cs typeface="Arial" pitchFamily="34" charset="0"/>
              </a:rPr>
              <a:t>(</a:t>
            </a:r>
            <a:r>
              <a:rPr lang="en-US" sz="1800" b="1" dirty="0">
                <a:solidFill>
                  <a:srgbClr val="000000"/>
                </a:solidFill>
                <a:latin typeface="Arial" pitchFamily="34" charset="0"/>
                <a:ea typeface="ＭＳ Ｐゴシック" charset="0"/>
                <a:cs typeface="Arial" pitchFamily="34" charset="0"/>
              </a:rPr>
              <a:t>aquatic)</a:t>
            </a:r>
          </a:p>
        </p:txBody>
      </p:sp>
      <p:sp>
        <p:nvSpPr>
          <p:cNvPr id="7" name="TextBox 6"/>
          <p:cNvSpPr txBox="1"/>
          <p:nvPr/>
        </p:nvSpPr>
        <p:spPr>
          <a:xfrm>
            <a:off x="5974833" y="1384966"/>
            <a:ext cx="2826415" cy="646331"/>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Photosynthetic </a:t>
            </a:r>
            <a:r>
              <a:rPr lang="en-US" sz="1800" b="1" dirty="0" smtClean="0">
                <a:solidFill>
                  <a:srgbClr val="000000"/>
                </a:solidFill>
                <a:latin typeface="Arial" pitchFamily="34" charset="0"/>
                <a:ea typeface="ＭＳ Ｐゴシック" charset="0"/>
                <a:cs typeface="Arial" pitchFamily="34" charset="0"/>
              </a:rPr>
              <a:t>Bacteria</a:t>
            </a:r>
          </a:p>
          <a:p>
            <a:pPr algn="ctr" eaLnBrk="0" hangingPunct="0">
              <a:lnSpc>
                <a:spcPts val="2100"/>
              </a:lnSpc>
            </a:pPr>
            <a:r>
              <a:rPr lang="en-US" sz="1800" b="1" dirty="0" smtClean="0">
                <a:solidFill>
                  <a:srgbClr val="000000"/>
                </a:solidFill>
                <a:latin typeface="Arial" pitchFamily="34" charset="0"/>
                <a:ea typeface="ＭＳ Ｐゴシック" charset="0"/>
                <a:cs typeface="Arial" pitchFamily="34" charset="0"/>
              </a:rPr>
              <a:t>(</a:t>
            </a:r>
            <a:r>
              <a:rPr lang="en-US" sz="1800" b="1" dirty="0">
                <a:solidFill>
                  <a:srgbClr val="000000"/>
                </a:solidFill>
                <a:latin typeface="Arial" pitchFamily="34" charset="0"/>
                <a:ea typeface="ＭＳ Ｐゴシック" charset="0"/>
                <a:cs typeface="Arial" pitchFamily="34" charset="0"/>
              </a:rPr>
              <a:t>aquatic)</a:t>
            </a:r>
          </a:p>
        </p:txBody>
      </p:sp>
      <p:sp>
        <p:nvSpPr>
          <p:cNvPr id="8" name="TextBox 7"/>
          <p:cNvSpPr txBox="1"/>
          <p:nvPr/>
        </p:nvSpPr>
        <p:spPr>
          <a:xfrm>
            <a:off x="5994287" y="5289043"/>
            <a:ext cx="2787505" cy="538609"/>
          </a:xfrm>
          <a:prstGeom prst="rect">
            <a:avLst/>
          </a:prstGeom>
          <a:noFill/>
        </p:spPr>
        <p:txBody>
          <a:bodyPr wrap="square" rtlCol="0">
            <a:spAutoFit/>
          </a:bodyPr>
          <a:lstStyle/>
          <a:p>
            <a:pPr algn="ctr" eaLnBrk="0" hangingPunct="0"/>
            <a:r>
              <a:rPr lang="en-US" sz="1450" b="1" dirty="0">
                <a:solidFill>
                  <a:srgbClr val="000000"/>
                </a:solidFill>
                <a:latin typeface="Arial" pitchFamily="34" charset="0"/>
                <a:ea typeface="ＭＳ Ｐゴシック" charset="0"/>
                <a:cs typeface="Arial" pitchFamily="34" charset="0"/>
              </a:rPr>
              <a:t>Micrograph of </a:t>
            </a:r>
            <a:r>
              <a:rPr lang="en-US" sz="1450" b="1" dirty="0" smtClean="0">
                <a:solidFill>
                  <a:srgbClr val="000000"/>
                </a:solidFill>
                <a:latin typeface="Arial" pitchFamily="34" charset="0"/>
                <a:ea typeface="ＭＳ Ｐゴシック" charset="0"/>
                <a:cs typeface="Arial" pitchFamily="34" charset="0"/>
              </a:rPr>
              <a:t>cyanobacteria           </a:t>
            </a:r>
            <a:r>
              <a:rPr lang="zh-CN" altLang="en-US" sz="1450" b="1" dirty="0" smtClean="0">
                <a:solidFill>
                  <a:srgbClr val="000000"/>
                </a:solidFill>
                <a:latin typeface="楷体" panose="02010609060101010101" pitchFamily="49" charset="-122"/>
                <a:ea typeface="楷体" panose="02010609060101010101" pitchFamily="49" charset="-122"/>
                <a:cs typeface="Arial" pitchFamily="34" charset="0"/>
              </a:rPr>
              <a:t>（蓝藻细菌）</a:t>
            </a:r>
            <a:endParaRPr lang="en-US" sz="1450" b="1" dirty="0">
              <a:solidFill>
                <a:srgbClr val="000000"/>
              </a:solidFill>
              <a:latin typeface="楷体" panose="02010609060101010101" pitchFamily="49" charset="-122"/>
              <a:ea typeface="楷体" panose="02010609060101010101" pitchFamily="49" charset="-122"/>
              <a:cs typeface="Arial" pitchFamily="34" charset="0"/>
            </a:endParaRPr>
          </a:p>
        </p:txBody>
      </p:sp>
      <p:sp>
        <p:nvSpPr>
          <p:cNvPr id="9" name="TextBox 8"/>
          <p:cNvSpPr txBox="1"/>
          <p:nvPr/>
        </p:nvSpPr>
        <p:spPr>
          <a:xfrm>
            <a:off x="3193724" y="5289044"/>
            <a:ext cx="2754122" cy="538609"/>
          </a:xfrm>
          <a:prstGeom prst="rect">
            <a:avLst/>
          </a:prstGeom>
          <a:noFill/>
        </p:spPr>
        <p:txBody>
          <a:bodyPr wrap="square" rtlCol="0">
            <a:spAutoFit/>
          </a:bodyPr>
          <a:lstStyle/>
          <a:p>
            <a:pPr algn="ctr" eaLnBrk="0" hangingPunct="0"/>
            <a:r>
              <a:rPr lang="en-US" sz="1450" b="1" dirty="0" smtClean="0">
                <a:solidFill>
                  <a:srgbClr val="000000"/>
                </a:solidFill>
                <a:latin typeface="Arial" pitchFamily="34" charset="0"/>
                <a:ea typeface="ＭＳ Ｐゴシック" charset="0"/>
                <a:cs typeface="Arial" pitchFamily="34" charset="0"/>
              </a:rPr>
              <a:t>Kelp</a:t>
            </a:r>
            <a:r>
              <a:rPr lang="en-US" sz="1450" b="1" dirty="0">
                <a:solidFill>
                  <a:srgbClr val="000000"/>
                </a:solidFill>
                <a:latin typeface="楷体" panose="02010609060101010101" pitchFamily="49" charset="-122"/>
                <a:ea typeface="楷体" panose="02010609060101010101" pitchFamily="49" charset="-122"/>
                <a:cs typeface="Arial" pitchFamily="34" charset="0"/>
              </a:rPr>
              <a:t>(</a:t>
            </a:r>
            <a:r>
              <a:rPr lang="zh-CN" altLang="en-US" sz="1450" b="1" dirty="0" smtClean="0">
                <a:solidFill>
                  <a:srgbClr val="000000"/>
                </a:solidFill>
                <a:latin typeface="楷体" panose="02010609060101010101" pitchFamily="49" charset="-122"/>
                <a:ea typeface="楷体" panose="02010609060101010101" pitchFamily="49" charset="-122"/>
                <a:cs typeface="Arial" pitchFamily="34" charset="0"/>
              </a:rPr>
              <a:t>巨藻</a:t>
            </a:r>
            <a:r>
              <a:rPr lang="en-US" altLang="zh-CN" sz="1450" b="1" dirty="0" smtClean="0">
                <a:solidFill>
                  <a:srgbClr val="000000"/>
                </a:solidFill>
                <a:latin typeface="楷体" panose="02010609060101010101" pitchFamily="49" charset="-122"/>
                <a:ea typeface="楷体" panose="02010609060101010101" pitchFamily="49" charset="-122"/>
                <a:cs typeface="Arial" pitchFamily="34" charset="0"/>
              </a:rPr>
              <a:t>)</a:t>
            </a:r>
            <a:r>
              <a:rPr lang="en-US" sz="1450" b="1" dirty="0" smtClean="0">
                <a:solidFill>
                  <a:srgbClr val="000000"/>
                </a:solidFill>
                <a:latin typeface="Arial" pitchFamily="34" charset="0"/>
                <a:ea typeface="ＭＳ Ｐゴシック" charset="0"/>
                <a:cs typeface="Arial" pitchFamily="34" charset="0"/>
              </a:rPr>
              <a:t>, </a:t>
            </a:r>
            <a:r>
              <a:rPr lang="en-US" sz="1450" b="1" dirty="0">
                <a:solidFill>
                  <a:srgbClr val="000000"/>
                </a:solidFill>
                <a:latin typeface="Arial" pitchFamily="34" charset="0"/>
                <a:ea typeface="ＭＳ Ｐゴシック" charset="0"/>
                <a:cs typeface="Arial" pitchFamily="34" charset="0"/>
              </a:rPr>
              <a:t>a large, multicellular </a:t>
            </a:r>
            <a:r>
              <a:rPr lang="en-US" sz="1450" b="1" dirty="0" smtClean="0">
                <a:solidFill>
                  <a:srgbClr val="000000"/>
                </a:solidFill>
                <a:latin typeface="Arial" pitchFamily="34" charset="0"/>
                <a:ea typeface="ＭＳ Ｐゴシック" charset="0"/>
                <a:cs typeface="Arial" pitchFamily="34" charset="0"/>
              </a:rPr>
              <a:t>alga</a:t>
            </a:r>
            <a:r>
              <a:rPr lang="zh-CN" altLang="en-US" sz="1450" b="1" dirty="0" smtClean="0">
                <a:solidFill>
                  <a:srgbClr val="000000"/>
                </a:solidFill>
                <a:latin typeface="楷体" panose="02010609060101010101" pitchFamily="49" charset="-122"/>
                <a:ea typeface="楷体" panose="02010609060101010101" pitchFamily="49" charset="-122"/>
                <a:cs typeface="Arial" pitchFamily="34" charset="0"/>
              </a:rPr>
              <a:t>（水藻）</a:t>
            </a:r>
            <a:endParaRPr lang="en-US" sz="1450" b="1" dirty="0">
              <a:solidFill>
                <a:srgbClr val="000000"/>
              </a:solidFill>
              <a:latin typeface="楷体" panose="02010609060101010101" pitchFamily="49" charset="-122"/>
              <a:ea typeface="楷体" panose="02010609060101010101" pitchFamily="49" charset="-122"/>
              <a:cs typeface="Arial" pitchFamily="34" charset="0"/>
            </a:endParaRPr>
          </a:p>
        </p:txBody>
      </p:sp>
      <p:sp>
        <p:nvSpPr>
          <p:cNvPr id="10" name="TextBox 9"/>
          <p:cNvSpPr txBox="1"/>
          <p:nvPr/>
        </p:nvSpPr>
        <p:spPr>
          <a:xfrm>
            <a:off x="966973" y="5289044"/>
            <a:ext cx="1356461" cy="315471"/>
          </a:xfrm>
          <a:prstGeom prst="rect">
            <a:avLst/>
          </a:prstGeom>
          <a:noFill/>
        </p:spPr>
        <p:txBody>
          <a:bodyPr wrap="none" rtlCol="0">
            <a:spAutoFit/>
          </a:bodyPr>
          <a:lstStyle/>
          <a:p>
            <a:pPr algn="ctr" eaLnBrk="0" hangingPunct="0"/>
            <a:r>
              <a:rPr lang="en-US" sz="1450" b="1" dirty="0">
                <a:solidFill>
                  <a:srgbClr val="000000"/>
                </a:solidFill>
                <a:latin typeface="Arial" pitchFamily="34" charset="0"/>
                <a:ea typeface="ＭＳ Ｐゴシック" charset="0"/>
                <a:cs typeface="Arial" pitchFamily="34" charset="0"/>
              </a:rPr>
              <a:t>Forest plants</a:t>
            </a:r>
          </a:p>
        </p:txBody>
      </p:sp>
      <p:sp>
        <p:nvSpPr>
          <p:cNvPr id="11" name="TextBox 10"/>
          <p:cNvSpPr txBox="1"/>
          <p:nvPr/>
        </p:nvSpPr>
        <p:spPr>
          <a:xfrm rot="16200000">
            <a:off x="8377617" y="4529163"/>
            <a:ext cx="453970" cy="315471"/>
          </a:xfrm>
          <a:prstGeom prst="rect">
            <a:avLst/>
          </a:prstGeom>
          <a:noFill/>
        </p:spPr>
        <p:txBody>
          <a:bodyPr wrap="none" rtlCol="0">
            <a:spAutoFit/>
          </a:bodyPr>
          <a:lstStyle/>
          <a:p>
            <a:pPr algn="ctr" eaLnBrk="0" hangingPunct="0"/>
            <a:r>
              <a:rPr lang="en-US" sz="1450" b="1" dirty="0">
                <a:solidFill>
                  <a:srgbClr val="000000"/>
                </a:solidFill>
                <a:latin typeface="Arial" pitchFamily="34" charset="0"/>
                <a:ea typeface="ＭＳ Ｐゴシック" charset="0"/>
                <a:cs typeface="Arial" pitchFamily="34" charset="0"/>
              </a:rPr>
              <a:t>LM</a:t>
            </a:r>
          </a:p>
        </p:txBody>
      </p:sp>
    </p:spTree>
    <p:extLst>
      <p:ext uri="{BB962C8B-B14F-4D97-AF65-F5344CB8AC3E}">
        <p14:creationId xmlns:p14="http://schemas.microsoft.com/office/powerpoint/2010/main" val="26169802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87680" y="652222"/>
            <a:ext cx="8543108" cy="958863"/>
          </a:xfrm>
        </p:spPr>
        <p:txBody>
          <a:bodyPr/>
          <a:lstStyle/>
          <a:p>
            <a:r>
              <a:rPr lang="en-US" sz="3600" dirty="0" smtClean="0">
                <a:solidFill>
                  <a:srgbClr val="FF0000"/>
                </a:solidFill>
                <a:latin typeface="Cambria" panose="02040503050406030204" pitchFamily="18" charset="0"/>
              </a:rPr>
              <a:t>Chloroplasts: Sites of Photosynthesis</a:t>
            </a:r>
            <a:endParaRPr lang="en-US" sz="3600" dirty="0">
              <a:solidFill>
                <a:srgbClr val="FF0000"/>
              </a:solidFill>
              <a:latin typeface="Cambria" panose="02040503050406030204" pitchFamily="18" charset="0"/>
            </a:endParaRPr>
          </a:p>
        </p:txBody>
      </p:sp>
      <p:sp>
        <p:nvSpPr>
          <p:cNvPr id="43011" name="Rectangle 3"/>
          <p:cNvSpPr>
            <a:spLocks noGrp="1" noChangeArrowheads="1"/>
          </p:cNvSpPr>
          <p:nvPr>
            <p:ph idx="1"/>
          </p:nvPr>
        </p:nvSpPr>
        <p:spPr>
          <a:xfrm>
            <a:off x="583474" y="1611085"/>
            <a:ext cx="7907384" cy="4565877"/>
          </a:xfrm>
        </p:spPr>
        <p:txBody>
          <a:bodyPr/>
          <a:lstStyle/>
          <a:p>
            <a:r>
              <a:rPr lang="en-US" sz="3200" b="1" dirty="0" smtClean="0">
                <a:solidFill>
                  <a:srgbClr val="FF0000"/>
                </a:solidFill>
                <a:latin typeface="Cambria" panose="02040503050406030204" pitchFamily="18" charset="0"/>
              </a:rPr>
              <a:t>Chloroplasts</a:t>
            </a:r>
            <a:r>
              <a:rPr lang="zh-CN" altLang="en-US" sz="2000" b="1" dirty="0" smtClean="0">
                <a:solidFill>
                  <a:srgbClr val="FF0000"/>
                </a:solidFill>
                <a:latin typeface="楷体" panose="02010609060101010101" pitchFamily="49" charset="-122"/>
                <a:ea typeface="楷体" panose="02010609060101010101" pitchFamily="49" charset="-122"/>
              </a:rPr>
              <a:t>（叶绿体）</a:t>
            </a:r>
            <a:r>
              <a:rPr lang="en-US" b="1" dirty="0" smtClean="0">
                <a:latin typeface="Cambria" panose="02040503050406030204" pitchFamily="18" charset="0"/>
              </a:rPr>
              <a:t> are</a:t>
            </a:r>
          </a:p>
          <a:p>
            <a:pPr lvl="1"/>
            <a:r>
              <a:rPr lang="en-US" b="1" dirty="0" smtClean="0">
                <a:latin typeface="Cambria" panose="02040503050406030204" pitchFamily="18" charset="0"/>
              </a:rPr>
              <a:t>light-absorbing organelles</a:t>
            </a:r>
            <a:r>
              <a:rPr lang="zh-CN" altLang="en-US" sz="2000" b="1" dirty="0" smtClean="0">
                <a:latin typeface="楷体" panose="02010609060101010101" pitchFamily="49" charset="-122"/>
                <a:ea typeface="楷体" panose="02010609060101010101" pitchFamily="49" charset="-122"/>
              </a:rPr>
              <a:t>（细胞器）</a:t>
            </a:r>
            <a:r>
              <a:rPr lang="en-US" b="1" dirty="0" smtClean="0">
                <a:latin typeface="Cambria" panose="02040503050406030204" pitchFamily="18" charset="0"/>
              </a:rPr>
              <a:t>,</a:t>
            </a:r>
          </a:p>
          <a:p>
            <a:pPr lvl="1"/>
            <a:r>
              <a:rPr lang="en-US" b="1" dirty="0" smtClean="0">
                <a:latin typeface="Cambria" panose="02040503050406030204" pitchFamily="18" charset="0"/>
              </a:rPr>
              <a:t>the site of photosynthesis, and </a:t>
            </a:r>
          </a:p>
          <a:p>
            <a:pPr lvl="1"/>
            <a:r>
              <a:rPr lang="en-US" b="1" dirty="0" smtClean="0">
                <a:latin typeface="Cambria" panose="02040503050406030204" pitchFamily="18" charset="0"/>
              </a:rPr>
              <a:t>found mostly in the interior cells of leaves.</a:t>
            </a:r>
          </a:p>
          <a:p>
            <a:r>
              <a:rPr lang="en-US" b="1" dirty="0" smtClean="0">
                <a:latin typeface="Cambria" panose="02040503050406030204" pitchFamily="18" charset="0"/>
              </a:rPr>
              <a:t>Their green color is from </a:t>
            </a:r>
            <a:r>
              <a:rPr lang="en-US" sz="3200" b="1" dirty="0" smtClean="0">
                <a:solidFill>
                  <a:srgbClr val="FF0000"/>
                </a:solidFill>
                <a:latin typeface="Cambria" panose="02040503050406030204" pitchFamily="18" charset="0"/>
              </a:rPr>
              <a:t>chlorophyll</a:t>
            </a:r>
            <a:r>
              <a:rPr lang="zh-CN" altLang="en-US" sz="2000" b="1" dirty="0" smtClean="0">
                <a:solidFill>
                  <a:srgbClr val="FF0000"/>
                </a:solidFill>
                <a:latin typeface="楷体" panose="02010609060101010101" pitchFamily="49" charset="-122"/>
                <a:ea typeface="楷体" panose="02010609060101010101" pitchFamily="49" charset="-122"/>
              </a:rPr>
              <a:t>（叶绿素）</a:t>
            </a:r>
            <a:r>
              <a:rPr lang="en-US" b="1" dirty="0" smtClean="0">
                <a:latin typeface="Cambria" panose="02040503050406030204" pitchFamily="18" charset="0"/>
              </a:rPr>
              <a:t>, a pigment (</a:t>
            </a:r>
            <a:r>
              <a:rPr lang="en-US" b="1" dirty="0" smtClean="0">
                <a:solidFill>
                  <a:srgbClr val="FF0000"/>
                </a:solidFill>
                <a:latin typeface="Cambria" panose="02040503050406030204" pitchFamily="18" charset="0"/>
              </a:rPr>
              <a:t>light-absorbing molecule</a:t>
            </a:r>
            <a:r>
              <a:rPr lang="en-US" b="1" dirty="0" smtClean="0">
                <a:latin typeface="Cambria" panose="02040503050406030204" pitchFamily="18" charset="0"/>
              </a:rPr>
              <a:t>) in the chloroplasts that plays a central role in converting solar energy to chemical energy.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idx="1"/>
          </p:nvPr>
        </p:nvSpPr>
        <p:spPr>
          <a:xfrm>
            <a:off x="600891" y="1558833"/>
            <a:ext cx="8229600" cy="4618129"/>
          </a:xfrm>
        </p:spPr>
        <p:txBody>
          <a:bodyPr/>
          <a:lstStyle/>
          <a:p>
            <a:r>
              <a:rPr lang="en-US" b="1" dirty="0" smtClean="0">
                <a:solidFill>
                  <a:srgbClr val="FF0000"/>
                </a:solidFill>
                <a:latin typeface="Cambria" panose="02040503050406030204" pitchFamily="18" charset="0"/>
              </a:rPr>
              <a:t>Stomata</a:t>
            </a:r>
            <a:r>
              <a:rPr lang="zh-CN" altLang="en-US" sz="2000" b="1" dirty="0" smtClean="0">
                <a:solidFill>
                  <a:srgbClr val="FF0000"/>
                </a:solidFill>
                <a:latin typeface="楷体" panose="02010609060101010101" pitchFamily="49" charset="-122"/>
                <a:ea typeface="楷体" panose="02010609060101010101" pitchFamily="49" charset="-122"/>
              </a:rPr>
              <a:t>（气孔）</a:t>
            </a:r>
            <a:r>
              <a:rPr lang="en-US" b="1" dirty="0" smtClean="0">
                <a:latin typeface="Cambria" panose="02040503050406030204" pitchFamily="18" charset="0"/>
              </a:rPr>
              <a:t>are tiny pores in leaves where</a:t>
            </a:r>
          </a:p>
          <a:p>
            <a:pPr lvl="1"/>
            <a:r>
              <a:rPr lang="en-US" b="1" dirty="0" smtClean="0">
                <a:latin typeface="Cambria" panose="02040503050406030204" pitchFamily="18" charset="0"/>
              </a:rPr>
              <a:t>carbon dioxide enters and</a:t>
            </a:r>
          </a:p>
          <a:p>
            <a:pPr lvl="1"/>
            <a:r>
              <a:rPr lang="en-US" b="1" dirty="0" smtClean="0">
                <a:latin typeface="Cambria" panose="02040503050406030204" pitchFamily="18" charset="0"/>
              </a:rPr>
              <a:t>oxygen exits.</a:t>
            </a:r>
          </a:p>
          <a:p>
            <a:r>
              <a:rPr lang="en-US" b="1" dirty="0" smtClean="0">
                <a:latin typeface="Cambria" panose="02040503050406030204" pitchFamily="18" charset="0"/>
              </a:rPr>
              <a:t>Membranes within the chloroplast form the framework where many of the reactions of photosynthesis occur.</a:t>
            </a:r>
          </a:p>
        </p:txBody>
      </p:sp>
      <p:sp>
        <p:nvSpPr>
          <p:cNvPr id="6" name="Rectangle 2"/>
          <p:cNvSpPr>
            <a:spLocks noGrp="1" noChangeArrowheads="1"/>
          </p:cNvSpPr>
          <p:nvPr>
            <p:ph type="title"/>
          </p:nvPr>
        </p:nvSpPr>
        <p:spPr>
          <a:xfrm>
            <a:off x="487680" y="652222"/>
            <a:ext cx="8543108" cy="958863"/>
          </a:xfrm>
        </p:spPr>
        <p:txBody>
          <a:bodyPr/>
          <a:lstStyle/>
          <a:p>
            <a:r>
              <a:rPr lang="en-US" sz="3600" dirty="0" smtClean="0">
                <a:solidFill>
                  <a:srgbClr val="FF0000"/>
                </a:solidFill>
                <a:latin typeface="Cambria" panose="02040503050406030204" pitchFamily="18" charset="0"/>
              </a:rPr>
              <a:t>Chloroplasts: Sites of Photosynthesis</a:t>
            </a:r>
            <a:endParaRPr lang="en-US" sz="3600" dirty="0">
              <a:solidFill>
                <a:srgbClr val="FF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bwMode="auto">
          <a:xfrm>
            <a:off x="5124450" y="4688681"/>
            <a:ext cx="133350" cy="255587"/>
          </a:xfrm>
          <a:custGeom>
            <a:avLst/>
            <a:gdLst>
              <a:gd name="connsiteX0" fmla="*/ 0 w 133350"/>
              <a:gd name="connsiteY0" fmla="*/ 0 h 128587"/>
              <a:gd name="connsiteX1" fmla="*/ 133350 w 133350"/>
              <a:gd name="connsiteY1" fmla="*/ 0 h 128587"/>
              <a:gd name="connsiteX2" fmla="*/ 133350 w 133350"/>
              <a:gd name="connsiteY2" fmla="*/ 128587 h 128587"/>
              <a:gd name="connsiteX3" fmla="*/ 0 w 133350"/>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133350" h="128587">
                <a:moveTo>
                  <a:pt x="0" y="0"/>
                </a:moveTo>
                <a:lnTo>
                  <a:pt x="133350" y="0"/>
                </a:lnTo>
                <a:lnTo>
                  <a:pt x="133350" y="128587"/>
                </a:lnTo>
                <a:lnTo>
                  <a:pt x="0" y="128587"/>
                </a:lnTo>
              </a:path>
            </a:pathLst>
          </a:custGeom>
          <a:no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 y="204216"/>
            <a:ext cx="8321040" cy="6449568"/>
          </a:xfrm>
          <a:prstGeom prst="rect">
            <a:avLst/>
          </a:prstGeom>
        </p:spPr>
      </p:pic>
      <p:sp>
        <p:nvSpPr>
          <p:cNvPr id="5" name="TextBox 4"/>
          <p:cNvSpPr txBox="1"/>
          <p:nvPr/>
        </p:nvSpPr>
        <p:spPr>
          <a:xfrm>
            <a:off x="2115888" y="3552822"/>
            <a:ext cx="961865" cy="307777"/>
          </a:xfrm>
          <a:prstGeom prst="rect">
            <a:avLst/>
          </a:prstGeom>
          <a:noFill/>
        </p:spPr>
        <p:txBody>
          <a:bodyPr wrap="none" rtlCol="0">
            <a:spAutoFit/>
          </a:bodyPr>
          <a:lstStyle/>
          <a:p>
            <a:pPr algn="ctr" eaLnBrk="0" hangingPunct="0"/>
            <a:r>
              <a:rPr lang="en-US" sz="1400" b="1" dirty="0" smtClean="0">
                <a:solidFill>
                  <a:srgbClr val="000000"/>
                </a:solidFill>
                <a:latin typeface="Arial" pitchFamily="34" charset="0"/>
                <a:ea typeface="ＭＳ Ｐゴシック" charset="0"/>
                <a:cs typeface="Arial" pitchFamily="34" charset="0"/>
              </a:rPr>
              <a:t>Vein </a:t>
            </a:r>
            <a:r>
              <a:rPr lang="zh-CN" altLang="en-US" sz="1400" b="1" dirty="0" smtClean="0">
                <a:solidFill>
                  <a:srgbClr val="000000"/>
                </a:solidFill>
                <a:latin typeface="楷体" panose="02010609060101010101" pitchFamily="49" charset="-122"/>
                <a:ea typeface="楷体" panose="02010609060101010101" pitchFamily="49" charset="-122"/>
                <a:cs typeface="Arial" pitchFamily="34" charset="0"/>
              </a:rPr>
              <a:t>脉管</a:t>
            </a:r>
            <a:endParaRPr lang="en-US" sz="1400" b="1" dirty="0">
              <a:solidFill>
                <a:srgbClr val="000000"/>
              </a:solidFill>
              <a:latin typeface="楷体" panose="02010609060101010101" pitchFamily="49" charset="-122"/>
              <a:ea typeface="楷体" panose="02010609060101010101" pitchFamily="49" charset="-122"/>
              <a:cs typeface="Arial" pitchFamily="34" charset="0"/>
            </a:endParaRPr>
          </a:p>
        </p:txBody>
      </p:sp>
      <p:sp>
        <p:nvSpPr>
          <p:cNvPr id="6" name="TextBox 5"/>
          <p:cNvSpPr txBox="1"/>
          <p:nvPr/>
        </p:nvSpPr>
        <p:spPr>
          <a:xfrm>
            <a:off x="2038967" y="5779404"/>
            <a:ext cx="902811" cy="523220"/>
          </a:xfrm>
          <a:prstGeom prst="rect">
            <a:avLst/>
          </a:prstGeom>
          <a:noFill/>
        </p:spPr>
        <p:txBody>
          <a:bodyPr wrap="none" rtlCol="0">
            <a:spAutoFit/>
          </a:bodyPr>
          <a:lstStyle/>
          <a:p>
            <a:pPr algn="ctr" eaLnBrk="0" hangingPunct="0"/>
            <a:r>
              <a:rPr lang="en-US" sz="1400" b="1" dirty="0" smtClean="0">
                <a:solidFill>
                  <a:srgbClr val="000000"/>
                </a:solidFill>
                <a:latin typeface="Arial" pitchFamily="34" charset="0"/>
                <a:ea typeface="ＭＳ Ｐゴシック" charset="0"/>
                <a:cs typeface="Arial" pitchFamily="34" charset="0"/>
              </a:rPr>
              <a:t>Stomata</a:t>
            </a:r>
          </a:p>
          <a:p>
            <a:pPr algn="ctr" eaLnBrk="0" hangingPunct="0"/>
            <a:r>
              <a:rPr lang="zh-CN" altLang="en-US" sz="1400" b="1" dirty="0" smtClean="0">
                <a:solidFill>
                  <a:srgbClr val="000000"/>
                </a:solidFill>
                <a:latin typeface="楷体" panose="02010609060101010101" pitchFamily="49" charset="-122"/>
                <a:ea typeface="楷体" panose="02010609060101010101" pitchFamily="49" charset="-122"/>
                <a:cs typeface="Arial" pitchFamily="34" charset="0"/>
              </a:rPr>
              <a:t>（气孔）</a:t>
            </a:r>
            <a:endParaRPr lang="en-US" sz="1400" b="1" dirty="0">
              <a:solidFill>
                <a:srgbClr val="000000"/>
              </a:solidFill>
              <a:latin typeface="楷体" panose="02010609060101010101" pitchFamily="49" charset="-122"/>
              <a:ea typeface="楷体" panose="02010609060101010101" pitchFamily="49" charset="-122"/>
              <a:cs typeface="Arial" pitchFamily="34" charset="0"/>
            </a:endParaRPr>
          </a:p>
        </p:txBody>
      </p:sp>
      <p:sp>
        <p:nvSpPr>
          <p:cNvPr id="10" name="Freeform 9"/>
          <p:cNvSpPr/>
          <p:nvPr/>
        </p:nvSpPr>
        <p:spPr bwMode="auto">
          <a:xfrm>
            <a:off x="2609850" y="3794125"/>
            <a:ext cx="50800" cy="838200"/>
          </a:xfrm>
          <a:custGeom>
            <a:avLst/>
            <a:gdLst>
              <a:gd name="connsiteX0" fmla="*/ 0 w 50800"/>
              <a:gd name="connsiteY0" fmla="*/ 0 h 838200"/>
              <a:gd name="connsiteX1" fmla="*/ 50800 w 50800"/>
              <a:gd name="connsiteY1" fmla="*/ 838200 h 838200"/>
            </a:gdLst>
            <a:ahLst/>
            <a:cxnLst>
              <a:cxn ang="0">
                <a:pos x="connsiteX0" y="connsiteY0"/>
              </a:cxn>
              <a:cxn ang="0">
                <a:pos x="connsiteX1" y="connsiteY1"/>
              </a:cxn>
            </a:cxnLst>
            <a:rect l="l" t="t" r="r" b="b"/>
            <a:pathLst>
              <a:path w="50800" h="838200">
                <a:moveTo>
                  <a:pt x="0" y="0"/>
                </a:moveTo>
                <a:lnTo>
                  <a:pt x="50800" y="838200"/>
                </a:lnTo>
              </a:path>
            </a:pathLst>
          </a:custGeom>
          <a:no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1" name="Freeform 10"/>
          <p:cNvSpPr/>
          <p:nvPr/>
        </p:nvSpPr>
        <p:spPr bwMode="auto">
          <a:xfrm>
            <a:off x="1593850" y="5257800"/>
            <a:ext cx="825500" cy="571500"/>
          </a:xfrm>
          <a:custGeom>
            <a:avLst/>
            <a:gdLst>
              <a:gd name="connsiteX0" fmla="*/ 0 w 825500"/>
              <a:gd name="connsiteY0" fmla="*/ 0 h 571500"/>
              <a:gd name="connsiteX1" fmla="*/ 825500 w 825500"/>
              <a:gd name="connsiteY1" fmla="*/ 571500 h 571500"/>
              <a:gd name="connsiteX2" fmla="*/ 723900 w 825500"/>
              <a:gd name="connsiteY2" fmla="*/ 273050 h 571500"/>
            </a:gdLst>
            <a:ahLst/>
            <a:cxnLst>
              <a:cxn ang="0">
                <a:pos x="connsiteX0" y="connsiteY0"/>
              </a:cxn>
              <a:cxn ang="0">
                <a:pos x="connsiteX1" y="connsiteY1"/>
              </a:cxn>
              <a:cxn ang="0">
                <a:pos x="connsiteX2" y="connsiteY2"/>
              </a:cxn>
            </a:cxnLst>
            <a:rect l="l" t="t" r="r" b="b"/>
            <a:pathLst>
              <a:path w="825500" h="571500">
                <a:moveTo>
                  <a:pt x="0" y="0"/>
                </a:moveTo>
                <a:lnTo>
                  <a:pt x="825500" y="571500"/>
                </a:lnTo>
                <a:lnTo>
                  <a:pt x="723900" y="273050"/>
                </a:lnTo>
              </a:path>
            </a:pathLst>
          </a:custGeom>
          <a:noFill/>
          <a:ln w="127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2" name="TextBox 11"/>
          <p:cNvSpPr txBox="1"/>
          <p:nvPr/>
        </p:nvSpPr>
        <p:spPr>
          <a:xfrm>
            <a:off x="3574475" y="4059336"/>
            <a:ext cx="1149674"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Interior cell</a:t>
            </a:r>
          </a:p>
        </p:txBody>
      </p:sp>
      <p:sp>
        <p:nvSpPr>
          <p:cNvPr id="13" name="TextBox 12"/>
          <p:cNvSpPr txBox="1"/>
          <p:nvPr/>
        </p:nvSpPr>
        <p:spPr>
          <a:xfrm>
            <a:off x="4749272" y="4175322"/>
            <a:ext cx="1265766" cy="523220"/>
          </a:xfrm>
          <a:prstGeom prst="rect">
            <a:avLst/>
          </a:prstGeom>
          <a:noFill/>
        </p:spPr>
        <p:txBody>
          <a:bodyPr wrap="square" rtlCol="0">
            <a:spAutoFit/>
          </a:bodyPr>
          <a:lstStyle/>
          <a:p>
            <a:pPr algn="ctr" eaLnBrk="0" hangingPunct="0"/>
            <a:r>
              <a:rPr lang="en-US" sz="1400" b="1" dirty="0" smtClean="0">
                <a:solidFill>
                  <a:srgbClr val="000000"/>
                </a:solidFill>
                <a:latin typeface="Arial" pitchFamily="34" charset="0"/>
                <a:ea typeface="ＭＳ Ｐゴシック" charset="0"/>
                <a:cs typeface="Arial" pitchFamily="34" charset="0"/>
              </a:rPr>
              <a:t>Chloroplast</a:t>
            </a:r>
            <a:r>
              <a:rPr lang="zh-CN" altLang="en-US" sz="1400" b="1" dirty="0" smtClean="0">
                <a:solidFill>
                  <a:srgbClr val="000000"/>
                </a:solidFill>
                <a:latin typeface="楷体" panose="02010609060101010101" pitchFamily="49" charset="-122"/>
                <a:ea typeface="楷体" panose="02010609060101010101" pitchFamily="49" charset="-122"/>
                <a:cs typeface="Arial" pitchFamily="34" charset="0"/>
              </a:rPr>
              <a:t>（叶绿体）</a:t>
            </a:r>
            <a:endParaRPr lang="en-US" sz="1400" b="1" dirty="0">
              <a:solidFill>
                <a:srgbClr val="000000"/>
              </a:solidFill>
              <a:latin typeface="楷体" panose="02010609060101010101" pitchFamily="49" charset="-122"/>
              <a:ea typeface="楷体" panose="02010609060101010101" pitchFamily="49" charset="-122"/>
              <a:cs typeface="Arial" pitchFamily="34" charset="0"/>
            </a:endParaRPr>
          </a:p>
        </p:txBody>
      </p:sp>
      <p:sp>
        <p:nvSpPr>
          <p:cNvPr id="14" name="TextBox 13"/>
          <p:cNvSpPr txBox="1"/>
          <p:nvPr/>
        </p:nvSpPr>
        <p:spPr>
          <a:xfrm rot="16200000">
            <a:off x="5374182" y="2759758"/>
            <a:ext cx="370614" cy="246221"/>
          </a:xfrm>
          <a:prstGeom prst="rect">
            <a:avLst/>
          </a:prstGeom>
          <a:noFill/>
        </p:spPr>
        <p:txBody>
          <a:bodyPr wrap="none" rtlCol="0">
            <a:spAutoFit/>
          </a:bodyPr>
          <a:lstStyle/>
          <a:p>
            <a:pPr eaLnBrk="0" hangingPunct="0"/>
            <a:r>
              <a:rPr lang="en-US" sz="1000" b="1" dirty="0">
                <a:solidFill>
                  <a:srgbClr val="000000"/>
                </a:solidFill>
                <a:latin typeface="Arial" pitchFamily="34" charset="0"/>
                <a:ea typeface="ＭＳ Ｐゴシック" charset="0"/>
                <a:cs typeface="Arial" pitchFamily="34" charset="0"/>
              </a:rPr>
              <a:t>LM</a:t>
            </a:r>
          </a:p>
        </p:txBody>
      </p:sp>
      <p:sp>
        <p:nvSpPr>
          <p:cNvPr id="15" name="Freeform 14"/>
          <p:cNvSpPr/>
          <p:nvPr/>
        </p:nvSpPr>
        <p:spPr bwMode="auto">
          <a:xfrm>
            <a:off x="4757738" y="3231357"/>
            <a:ext cx="561975" cy="1026319"/>
          </a:xfrm>
          <a:custGeom>
            <a:avLst/>
            <a:gdLst>
              <a:gd name="connsiteX0" fmla="*/ 0 w 561975"/>
              <a:gd name="connsiteY0" fmla="*/ 0 h 1026319"/>
              <a:gd name="connsiteX1" fmla="*/ 561975 w 561975"/>
              <a:gd name="connsiteY1" fmla="*/ 1026319 h 1026319"/>
            </a:gdLst>
            <a:ahLst/>
            <a:cxnLst>
              <a:cxn ang="0">
                <a:pos x="connsiteX0" y="connsiteY0"/>
              </a:cxn>
              <a:cxn ang="0">
                <a:pos x="connsiteX1" y="connsiteY1"/>
              </a:cxn>
            </a:cxnLst>
            <a:rect l="l" t="t" r="r" b="b"/>
            <a:pathLst>
              <a:path w="561975" h="1026319">
                <a:moveTo>
                  <a:pt x="0" y="0"/>
                </a:moveTo>
                <a:lnTo>
                  <a:pt x="561975" y="1026319"/>
                </a:lnTo>
              </a:path>
            </a:pathLst>
          </a:custGeom>
          <a:noFill/>
          <a:ln w="31750"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6" name="Freeform 15"/>
          <p:cNvSpPr/>
          <p:nvPr/>
        </p:nvSpPr>
        <p:spPr bwMode="auto">
          <a:xfrm>
            <a:off x="4763055" y="3240882"/>
            <a:ext cx="561975" cy="1026319"/>
          </a:xfrm>
          <a:custGeom>
            <a:avLst/>
            <a:gdLst>
              <a:gd name="connsiteX0" fmla="*/ 0 w 561975"/>
              <a:gd name="connsiteY0" fmla="*/ 0 h 1026319"/>
              <a:gd name="connsiteX1" fmla="*/ 561975 w 561975"/>
              <a:gd name="connsiteY1" fmla="*/ 1026319 h 1026319"/>
            </a:gdLst>
            <a:ahLst/>
            <a:cxnLst>
              <a:cxn ang="0">
                <a:pos x="connsiteX0" y="connsiteY0"/>
              </a:cxn>
              <a:cxn ang="0">
                <a:pos x="connsiteX1" y="connsiteY1"/>
              </a:cxn>
            </a:cxnLst>
            <a:rect l="l" t="t" r="r" b="b"/>
            <a:pathLst>
              <a:path w="561975" h="1026319">
                <a:moveTo>
                  <a:pt x="0" y="0"/>
                </a:moveTo>
                <a:lnTo>
                  <a:pt x="561975" y="1026319"/>
                </a:lnTo>
              </a:path>
            </a:pathLst>
          </a:custGeom>
          <a:noFill/>
          <a:ln w="12700" cap="rnd"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7" name="TextBox 16"/>
          <p:cNvSpPr txBox="1"/>
          <p:nvPr/>
        </p:nvSpPr>
        <p:spPr>
          <a:xfrm>
            <a:off x="961937" y="6270108"/>
            <a:ext cx="1754006" cy="307777"/>
          </a:xfrm>
          <a:prstGeom prst="rect">
            <a:avLst/>
          </a:prstGeom>
          <a:noFill/>
        </p:spPr>
        <p:txBody>
          <a:bodyPr wrap="none" rtlCol="0">
            <a:spAutoFit/>
          </a:bodyPr>
          <a:lstStyle/>
          <a:p>
            <a:pPr algn="ctr" eaLnBrk="0" hangingPunct="0"/>
            <a:r>
              <a:rPr lang="en-US" sz="1400" b="1" dirty="0">
                <a:solidFill>
                  <a:srgbClr val="000000"/>
                </a:solidFill>
                <a:latin typeface="Arial" pitchFamily="34" charset="0"/>
                <a:ea typeface="ＭＳ Ｐゴシック" charset="0"/>
                <a:cs typeface="Arial" pitchFamily="34" charset="0"/>
              </a:rPr>
              <a:t>Leaf cross section</a:t>
            </a:r>
          </a:p>
        </p:txBody>
      </p:sp>
      <p:sp>
        <p:nvSpPr>
          <p:cNvPr id="3" name="Freeform 2"/>
          <p:cNvSpPr/>
          <p:nvPr/>
        </p:nvSpPr>
        <p:spPr bwMode="auto">
          <a:xfrm>
            <a:off x="5325030" y="3594099"/>
            <a:ext cx="406639" cy="673102"/>
          </a:xfrm>
          <a:custGeom>
            <a:avLst/>
            <a:gdLst>
              <a:gd name="connsiteX0" fmla="*/ 409575 w 409575"/>
              <a:gd name="connsiteY0" fmla="*/ 0 h 676275"/>
              <a:gd name="connsiteX1" fmla="*/ 0 w 409575"/>
              <a:gd name="connsiteY1" fmla="*/ 676275 h 676275"/>
            </a:gdLst>
            <a:ahLst/>
            <a:cxnLst>
              <a:cxn ang="0">
                <a:pos x="connsiteX0" y="connsiteY0"/>
              </a:cxn>
              <a:cxn ang="0">
                <a:pos x="connsiteX1" y="connsiteY1"/>
              </a:cxn>
            </a:cxnLst>
            <a:rect l="l" t="t" r="r" b="b"/>
            <a:pathLst>
              <a:path w="409575" h="676275">
                <a:moveTo>
                  <a:pt x="409575" y="0"/>
                </a:moveTo>
                <a:lnTo>
                  <a:pt x="0" y="676275"/>
                </a:lnTo>
              </a:path>
            </a:pathLst>
          </a:custGeom>
          <a:noFill/>
          <a:ln w="12700" cap="rnd"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8" name="Freeform 17"/>
          <p:cNvSpPr/>
          <p:nvPr/>
        </p:nvSpPr>
        <p:spPr bwMode="auto">
          <a:xfrm>
            <a:off x="5981701" y="3505200"/>
            <a:ext cx="33337" cy="366712"/>
          </a:xfrm>
          <a:custGeom>
            <a:avLst/>
            <a:gdLst>
              <a:gd name="connsiteX0" fmla="*/ 33337 w 33337"/>
              <a:gd name="connsiteY0" fmla="*/ 0 h 366712"/>
              <a:gd name="connsiteX1" fmla="*/ 0 w 33337"/>
              <a:gd name="connsiteY1" fmla="*/ 366712 h 366712"/>
            </a:gdLst>
            <a:ahLst/>
            <a:cxnLst>
              <a:cxn ang="0">
                <a:pos x="connsiteX0" y="connsiteY0"/>
              </a:cxn>
              <a:cxn ang="0">
                <a:pos x="connsiteX1" y="connsiteY1"/>
              </a:cxn>
            </a:cxnLst>
            <a:rect l="l" t="t" r="r" b="b"/>
            <a:pathLst>
              <a:path w="33337" h="366712">
                <a:moveTo>
                  <a:pt x="33337" y="0"/>
                </a:moveTo>
                <a:lnTo>
                  <a:pt x="0" y="366712"/>
                </a:lnTo>
              </a:path>
            </a:pathLst>
          </a:custGeom>
          <a:noFill/>
          <a:ln w="12700"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9" name="Freeform 18"/>
          <p:cNvSpPr/>
          <p:nvPr/>
        </p:nvSpPr>
        <p:spPr bwMode="auto">
          <a:xfrm>
            <a:off x="6472238" y="3576637"/>
            <a:ext cx="0" cy="60960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grpSp>
        <p:nvGrpSpPr>
          <p:cNvPr id="22" name="Group 21"/>
          <p:cNvGrpSpPr/>
          <p:nvPr/>
        </p:nvGrpSpPr>
        <p:grpSpPr>
          <a:xfrm>
            <a:off x="6424613" y="3095625"/>
            <a:ext cx="404812" cy="769144"/>
            <a:chOff x="6424613" y="3095625"/>
            <a:chExt cx="404812" cy="769144"/>
          </a:xfrm>
        </p:grpSpPr>
        <p:sp>
          <p:nvSpPr>
            <p:cNvPr id="20" name="Freeform 19"/>
            <p:cNvSpPr/>
            <p:nvPr/>
          </p:nvSpPr>
          <p:spPr bwMode="auto">
            <a:xfrm>
              <a:off x="6424613" y="3095625"/>
              <a:ext cx="133350" cy="128587"/>
            </a:xfrm>
            <a:custGeom>
              <a:avLst/>
              <a:gdLst>
                <a:gd name="connsiteX0" fmla="*/ 0 w 133350"/>
                <a:gd name="connsiteY0" fmla="*/ 0 h 128587"/>
                <a:gd name="connsiteX1" fmla="*/ 133350 w 133350"/>
                <a:gd name="connsiteY1" fmla="*/ 0 h 128587"/>
                <a:gd name="connsiteX2" fmla="*/ 133350 w 133350"/>
                <a:gd name="connsiteY2" fmla="*/ 128587 h 128587"/>
                <a:gd name="connsiteX3" fmla="*/ 0 w 133350"/>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133350" h="128587">
                  <a:moveTo>
                    <a:pt x="0" y="0"/>
                  </a:moveTo>
                  <a:lnTo>
                    <a:pt x="133350" y="0"/>
                  </a:lnTo>
                  <a:lnTo>
                    <a:pt x="133350" y="128587"/>
                  </a:lnTo>
                  <a:lnTo>
                    <a:pt x="0" y="128587"/>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1" name="Freeform 20"/>
            <p:cNvSpPr/>
            <p:nvPr/>
          </p:nvSpPr>
          <p:spPr bwMode="auto">
            <a:xfrm>
              <a:off x="6557962" y="3178969"/>
              <a:ext cx="271463" cy="685800"/>
            </a:xfrm>
            <a:custGeom>
              <a:avLst/>
              <a:gdLst>
                <a:gd name="connsiteX0" fmla="*/ 0 w 271463"/>
                <a:gd name="connsiteY0" fmla="*/ 0 h 685800"/>
                <a:gd name="connsiteX1" fmla="*/ 271463 w 271463"/>
                <a:gd name="connsiteY1" fmla="*/ 685800 h 685800"/>
              </a:gdLst>
              <a:ahLst/>
              <a:cxnLst>
                <a:cxn ang="0">
                  <a:pos x="connsiteX0" y="connsiteY0"/>
                </a:cxn>
                <a:cxn ang="0">
                  <a:pos x="connsiteX1" y="connsiteY1"/>
                </a:cxn>
              </a:cxnLst>
              <a:rect l="l" t="t" r="r" b="b"/>
              <a:pathLst>
                <a:path w="271463" h="685800">
                  <a:moveTo>
                    <a:pt x="0" y="0"/>
                  </a:moveTo>
                  <a:lnTo>
                    <a:pt x="271463" y="6858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grpSp>
      <p:sp>
        <p:nvSpPr>
          <p:cNvPr id="25" name="Freeform 24"/>
          <p:cNvSpPr/>
          <p:nvPr/>
        </p:nvSpPr>
        <p:spPr bwMode="auto">
          <a:xfrm>
            <a:off x="7146132" y="3068176"/>
            <a:ext cx="133349" cy="496555"/>
          </a:xfrm>
          <a:custGeom>
            <a:avLst/>
            <a:gdLst>
              <a:gd name="connsiteX0" fmla="*/ 0 w 133350"/>
              <a:gd name="connsiteY0" fmla="*/ 0 h 128587"/>
              <a:gd name="connsiteX1" fmla="*/ 133350 w 133350"/>
              <a:gd name="connsiteY1" fmla="*/ 0 h 128587"/>
              <a:gd name="connsiteX2" fmla="*/ 133350 w 133350"/>
              <a:gd name="connsiteY2" fmla="*/ 128587 h 128587"/>
              <a:gd name="connsiteX3" fmla="*/ 0 w 133350"/>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133350" h="128587">
                <a:moveTo>
                  <a:pt x="0" y="0"/>
                </a:moveTo>
                <a:lnTo>
                  <a:pt x="133350" y="0"/>
                </a:lnTo>
                <a:lnTo>
                  <a:pt x="133350" y="128587"/>
                </a:lnTo>
                <a:lnTo>
                  <a:pt x="0" y="128587"/>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1" name="Freeform 30"/>
          <p:cNvSpPr/>
          <p:nvPr/>
        </p:nvSpPr>
        <p:spPr bwMode="auto">
          <a:xfrm>
            <a:off x="5295900" y="4432300"/>
            <a:ext cx="0" cy="231775"/>
          </a:xfrm>
          <a:custGeom>
            <a:avLst/>
            <a:gdLst>
              <a:gd name="connsiteX0" fmla="*/ 0 w 0"/>
              <a:gd name="connsiteY0" fmla="*/ 0 h 231775"/>
              <a:gd name="connsiteX1" fmla="*/ 0 w 0"/>
              <a:gd name="connsiteY1" fmla="*/ 231775 h 231775"/>
            </a:gdLst>
            <a:ahLst/>
            <a:cxnLst>
              <a:cxn ang="0">
                <a:pos x="connsiteX0" y="connsiteY0"/>
              </a:cxn>
              <a:cxn ang="0">
                <a:pos x="connsiteX1" y="connsiteY1"/>
              </a:cxn>
            </a:cxnLst>
            <a:rect l="l" t="t" r="r" b="b"/>
            <a:pathLst>
              <a:path h="231775">
                <a:moveTo>
                  <a:pt x="0" y="0"/>
                </a:moveTo>
                <a:lnTo>
                  <a:pt x="0" y="231775"/>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216" name="TextBox 9215"/>
          <p:cNvSpPr txBox="1"/>
          <p:nvPr/>
        </p:nvSpPr>
        <p:spPr>
          <a:xfrm rot="16200000">
            <a:off x="5704963" y="6027456"/>
            <a:ext cx="1074333" cy="246221"/>
          </a:xfrm>
          <a:prstGeom prst="rect">
            <a:avLst/>
          </a:prstGeom>
          <a:noFill/>
        </p:spPr>
        <p:txBody>
          <a:bodyPr wrap="none" rtlCol="0">
            <a:spAutoFit/>
          </a:bodyPr>
          <a:lstStyle/>
          <a:p>
            <a:pPr eaLnBrk="0" hangingPunct="0"/>
            <a:r>
              <a:rPr lang="en-US" sz="1000" b="1" dirty="0">
                <a:solidFill>
                  <a:srgbClr val="000000"/>
                </a:solidFill>
                <a:latin typeface="Arial" pitchFamily="34" charset="0"/>
                <a:ea typeface="ＭＳ Ｐゴシック" charset="0"/>
                <a:cs typeface="Arial" pitchFamily="34" charset="0"/>
              </a:rPr>
              <a:t>Colorized TEM</a:t>
            </a:r>
          </a:p>
        </p:txBody>
      </p:sp>
      <p:sp>
        <p:nvSpPr>
          <p:cNvPr id="34" name="TextBox 33"/>
          <p:cNvSpPr txBox="1"/>
          <p:nvPr/>
        </p:nvSpPr>
        <p:spPr>
          <a:xfrm>
            <a:off x="5541671" y="3834139"/>
            <a:ext cx="933452" cy="523220"/>
          </a:xfrm>
          <a:prstGeom prst="rect">
            <a:avLst/>
          </a:prstGeom>
          <a:noFill/>
        </p:spPr>
        <p:txBody>
          <a:bodyPr wrap="squar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Stroma</a:t>
            </a:r>
            <a:r>
              <a:rPr lang="zh-CN" altLang="en-US" sz="1400" b="1" dirty="0" smtClean="0">
                <a:solidFill>
                  <a:srgbClr val="000000"/>
                </a:solidFill>
                <a:latin typeface="楷体" panose="02010609060101010101" pitchFamily="49" charset="-122"/>
                <a:ea typeface="楷体" panose="02010609060101010101" pitchFamily="49" charset="-122"/>
                <a:cs typeface="Arial" pitchFamily="34" charset="0"/>
              </a:rPr>
              <a:t>（基质）</a:t>
            </a:r>
            <a:endParaRPr lang="en-US" sz="1400" b="1" dirty="0">
              <a:solidFill>
                <a:srgbClr val="000000"/>
              </a:solidFill>
              <a:latin typeface="楷体" panose="02010609060101010101" pitchFamily="49" charset="-122"/>
              <a:ea typeface="楷体" panose="02010609060101010101" pitchFamily="49" charset="-122"/>
              <a:cs typeface="Arial" pitchFamily="34" charset="0"/>
            </a:endParaRPr>
          </a:p>
        </p:txBody>
      </p:sp>
      <p:sp>
        <p:nvSpPr>
          <p:cNvPr id="35" name="TextBox 34"/>
          <p:cNvSpPr txBox="1"/>
          <p:nvPr/>
        </p:nvSpPr>
        <p:spPr>
          <a:xfrm>
            <a:off x="6226414" y="4130293"/>
            <a:ext cx="1023037" cy="512961"/>
          </a:xfrm>
          <a:prstGeom prst="rect">
            <a:avLst/>
          </a:prstGeom>
          <a:noFill/>
        </p:spPr>
        <p:txBody>
          <a:bodyPr wrap="none" rtlCol="0">
            <a:spAutoFit/>
          </a:bodyPr>
          <a:lstStyle/>
          <a:p>
            <a:pPr algn="ctr" eaLnBrk="0" hangingPunct="0"/>
            <a:r>
              <a:rPr lang="en-US" sz="1400" b="1" dirty="0" smtClean="0">
                <a:solidFill>
                  <a:srgbClr val="000000"/>
                </a:solidFill>
                <a:latin typeface="Arial" pitchFamily="34" charset="0"/>
                <a:ea typeface="ＭＳ Ｐゴシック" charset="0"/>
                <a:cs typeface="Arial" pitchFamily="34" charset="0"/>
              </a:rPr>
              <a:t>Thylakoid</a:t>
            </a:r>
          </a:p>
          <a:p>
            <a:pPr marL="182880" eaLnBrk="0" hangingPunct="0">
              <a:lnSpc>
                <a:spcPts val="1600"/>
              </a:lnSpc>
            </a:pPr>
            <a:r>
              <a:rPr lang="en-US" sz="1400" b="1" dirty="0" smtClean="0">
                <a:solidFill>
                  <a:srgbClr val="000000"/>
                </a:solidFill>
                <a:latin typeface="Arial" pitchFamily="34" charset="0"/>
                <a:ea typeface="ＭＳ Ｐゴシック" charset="0"/>
                <a:cs typeface="Arial" pitchFamily="34" charset="0"/>
              </a:rPr>
              <a:t>space</a:t>
            </a:r>
            <a:endParaRPr lang="en-US" sz="1400" b="1" dirty="0">
              <a:solidFill>
                <a:srgbClr val="000000"/>
              </a:solidFill>
              <a:latin typeface="Arial" pitchFamily="34" charset="0"/>
              <a:ea typeface="ＭＳ Ｐゴシック" charset="0"/>
              <a:cs typeface="Arial" pitchFamily="34" charset="0"/>
            </a:endParaRPr>
          </a:p>
        </p:txBody>
      </p:sp>
      <p:sp>
        <p:nvSpPr>
          <p:cNvPr id="36" name="TextBox 35"/>
          <p:cNvSpPr txBox="1"/>
          <p:nvPr/>
        </p:nvSpPr>
        <p:spPr>
          <a:xfrm>
            <a:off x="6671494" y="3793741"/>
            <a:ext cx="2424062" cy="369332"/>
          </a:xfrm>
          <a:prstGeom prst="rect">
            <a:avLst/>
          </a:prstGeom>
          <a:noFill/>
        </p:spPr>
        <p:txBody>
          <a:bodyPr wrap="none" rtlCol="0">
            <a:spAutoFit/>
          </a:bodyPr>
          <a:lstStyle/>
          <a:p>
            <a:pPr eaLnBrk="0" hangingPunct="0"/>
            <a:r>
              <a:rPr lang="en-US" sz="1800" b="1" dirty="0" smtClean="0">
                <a:solidFill>
                  <a:srgbClr val="FF0000"/>
                </a:solidFill>
                <a:latin typeface="Arial" pitchFamily="34" charset="0"/>
                <a:ea typeface="ＭＳ Ｐゴシック" charset="0"/>
                <a:cs typeface="Arial" pitchFamily="34" charset="0"/>
              </a:rPr>
              <a:t>Thylakoid</a:t>
            </a:r>
            <a:r>
              <a:rPr lang="zh-CN" altLang="en-US" sz="1800" b="1" dirty="0" smtClean="0">
                <a:solidFill>
                  <a:srgbClr val="FF0000"/>
                </a:solidFill>
                <a:latin typeface="楷体" panose="02010609060101010101" pitchFamily="49" charset="-122"/>
                <a:ea typeface="楷体" panose="02010609060101010101" pitchFamily="49" charset="-122"/>
                <a:cs typeface="Arial" pitchFamily="34" charset="0"/>
              </a:rPr>
              <a:t>（类囊体）</a:t>
            </a:r>
            <a:endParaRPr lang="en-US" sz="1800" b="1" dirty="0">
              <a:solidFill>
                <a:srgbClr val="FF0000"/>
              </a:solidFill>
              <a:latin typeface="楷体" panose="02010609060101010101" pitchFamily="49" charset="-122"/>
              <a:ea typeface="楷体" panose="02010609060101010101" pitchFamily="49" charset="-122"/>
              <a:cs typeface="Arial" pitchFamily="34" charset="0"/>
            </a:endParaRPr>
          </a:p>
        </p:txBody>
      </p:sp>
      <p:sp>
        <p:nvSpPr>
          <p:cNvPr id="37" name="TextBox 36"/>
          <p:cNvSpPr txBox="1"/>
          <p:nvPr/>
        </p:nvSpPr>
        <p:spPr>
          <a:xfrm>
            <a:off x="7732225" y="4438932"/>
            <a:ext cx="1133645" cy="646331"/>
          </a:xfrm>
          <a:prstGeom prst="rect">
            <a:avLst/>
          </a:prstGeom>
          <a:noFill/>
        </p:spPr>
        <p:txBody>
          <a:bodyPr wrap="none" rtlCol="0">
            <a:spAutoFit/>
          </a:bodyPr>
          <a:lstStyle/>
          <a:p>
            <a:pPr algn="ctr" eaLnBrk="0" hangingPunct="0"/>
            <a:r>
              <a:rPr lang="en-US" sz="1800" b="1" dirty="0" smtClean="0">
                <a:solidFill>
                  <a:srgbClr val="FF0000"/>
                </a:solidFill>
                <a:latin typeface="Arial" pitchFamily="34" charset="0"/>
                <a:ea typeface="ＭＳ Ｐゴシック" charset="0"/>
                <a:cs typeface="Arial" pitchFamily="34" charset="0"/>
              </a:rPr>
              <a:t>Granum </a:t>
            </a:r>
          </a:p>
          <a:p>
            <a:pPr algn="ctr" eaLnBrk="0" hangingPunct="0"/>
            <a:r>
              <a:rPr lang="zh-CN" altLang="en-US" sz="1800" b="1" dirty="0" smtClean="0">
                <a:solidFill>
                  <a:srgbClr val="FF0000"/>
                </a:solidFill>
                <a:latin typeface="楷体" panose="02010609060101010101" pitchFamily="49" charset="-122"/>
                <a:ea typeface="楷体" panose="02010609060101010101" pitchFamily="49" charset="-122"/>
                <a:cs typeface="Arial" pitchFamily="34" charset="0"/>
              </a:rPr>
              <a:t>基粒</a:t>
            </a:r>
            <a:endParaRPr lang="en-US" sz="1800" b="1" dirty="0">
              <a:solidFill>
                <a:srgbClr val="FF0000"/>
              </a:solidFill>
              <a:latin typeface="楷体" panose="02010609060101010101" pitchFamily="49" charset="-122"/>
              <a:ea typeface="楷体" panose="02010609060101010101" pitchFamily="49" charset="-122"/>
              <a:cs typeface="Arial" pitchFamily="34" charset="0"/>
            </a:endParaRPr>
          </a:p>
        </p:txBody>
      </p:sp>
      <p:sp>
        <p:nvSpPr>
          <p:cNvPr id="38" name="TextBox 37"/>
          <p:cNvSpPr txBox="1"/>
          <p:nvPr/>
        </p:nvSpPr>
        <p:spPr>
          <a:xfrm>
            <a:off x="6259762" y="1945421"/>
            <a:ext cx="2542684"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Inner and outer membranes</a:t>
            </a:r>
          </a:p>
        </p:txBody>
      </p:sp>
      <p:sp>
        <p:nvSpPr>
          <p:cNvPr id="9218" name="Freeform 9217"/>
          <p:cNvSpPr/>
          <p:nvPr/>
        </p:nvSpPr>
        <p:spPr bwMode="auto">
          <a:xfrm>
            <a:off x="7072313" y="2219325"/>
            <a:ext cx="247650" cy="514350"/>
          </a:xfrm>
          <a:custGeom>
            <a:avLst/>
            <a:gdLst>
              <a:gd name="connsiteX0" fmla="*/ 247650 w 247650"/>
              <a:gd name="connsiteY0" fmla="*/ 395288 h 514350"/>
              <a:gd name="connsiteX1" fmla="*/ 119062 w 247650"/>
              <a:gd name="connsiteY1" fmla="*/ 0 h 514350"/>
              <a:gd name="connsiteX2" fmla="*/ 0 w 247650"/>
              <a:gd name="connsiteY2" fmla="*/ 514350 h 514350"/>
            </a:gdLst>
            <a:ahLst/>
            <a:cxnLst>
              <a:cxn ang="0">
                <a:pos x="connsiteX0" y="connsiteY0"/>
              </a:cxn>
              <a:cxn ang="0">
                <a:pos x="connsiteX1" y="connsiteY1"/>
              </a:cxn>
              <a:cxn ang="0">
                <a:pos x="connsiteX2" y="connsiteY2"/>
              </a:cxn>
            </a:cxnLst>
            <a:rect l="l" t="t" r="r" b="b"/>
            <a:pathLst>
              <a:path w="247650" h="514350">
                <a:moveTo>
                  <a:pt x="247650" y="395288"/>
                </a:moveTo>
                <a:lnTo>
                  <a:pt x="119062" y="0"/>
                </a:lnTo>
                <a:lnTo>
                  <a:pt x="0" y="514350"/>
                </a:lnTo>
              </a:path>
            </a:pathLst>
          </a:custGeom>
          <a:noFill/>
          <a:ln w="1270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9" name="Rectangle 38"/>
          <p:cNvSpPr/>
          <p:nvPr/>
        </p:nvSpPr>
        <p:spPr bwMode="auto">
          <a:xfrm>
            <a:off x="4421983" y="3000375"/>
            <a:ext cx="323850" cy="219456"/>
          </a:xfrm>
          <a:prstGeom prst="rect">
            <a:avLst/>
          </a:prstGeom>
          <a:noFill/>
          <a:ln w="1905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40" name="Rectangle 39"/>
          <p:cNvSpPr/>
          <p:nvPr/>
        </p:nvSpPr>
        <p:spPr bwMode="auto">
          <a:xfrm>
            <a:off x="4419618" y="2998010"/>
            <a:ext cx="323850" cy="219456"/>
          </a:xfrm>
          <a:prstGeom prst="rect">
            <a:avLst/>
          </a:pr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42" name="Freeform 41"/>
          <p:cNvSpPr/>
          <p:nvPr/>
        </p:nvSpPr>
        <p:spPr bwMode="auto">
          <a:xfrm>
            <a:off x="5124450" y="4683125"/>
            <a:ext cx="133350" cy="255587"/>
          </a:xfrm>
          <a:custGeom>
            <a:avLst/>
            <a:gdLst>
              <a:gd name="connsiteX0" fmla="*/ 0 w 133350"/>
              <a:gd name="connsiteY0" fmla="*/ 0 h 128587"/>
              <a:gd name="connsiteX1" fmla="*/ 133350 w 133350"/>
              <a:gd name="connsiteY1" fmla="*/ 0 h 128587"/>
              <a:gd name="connsiteX2" fmla="*/ 133350 w 133350"/>
              <a:gd name="connsiteY2" fmla="*/ 128587 h 128587"/>
              <a:gd name="connsiteX3" fmla="*/ 0 w 133350"/>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133350" h="128587">
                <a:moveTo>
                  <a:pt x="0" y="0"/>
                </a:moveTo>
                <a:lnTo>
                  <a:pt x="133350" y="0"/>
                </a:lnTo>
                <a:lnTo>
                  <a:pt x="133350" y="128587"/>
                </a:lnTo>
                <a:lnTo>
                  <a:pt x="0" y="128587"/>
                </a:lnTo>
              </a:path>
            </a:pathLst>
          </a:custGeom>
          <a:no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9" name="Freeform 28"/>
          <p:cNvSpPr/>
          <p:nvPr/>
        </p:nvSpPr>
        <p:spPr bwMode="auto">
          <a:xfrm>
            <a:off x="5124450" y="4681538"/>
            <a:ext cx="133350" cy="255587"/>
          </a:xfrm>
          <a:custGeom>
            <a:avLst/>
            <a:gdLst>
              <a:gd name="connsiteX0" fmla="*/ 0 w 133350"/>
              <a:gd name="connsiteY0" fmla="*/ 0 h 128587"/>
              <a:gd name="connsiteX1" fmla="*/ 133350 w 133350"/>
              <a:gd name="connsiteY1" fmla="*/ 0 h 128587"/>
              <a:gd name="connsiteX2" fmla="*/ 133350 w 133350"/>
              <a:gd name="connsiteY2" fmla="*/ 128587 h 128587"/>
              <a:gd name="connsiteX3" fmla="*/ 0 w 133350"/>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133350" h="128587">
                <a:moveTo>
                  <a:pt x="0" y="0"/>
                </a:moveTo>
                <a:lnTo>
                  <a:pt x="133350" y="0"/>
                </a:lnTo>
                <a:lnTo>
                  <a:pt x="133350" y="128587"/>
                </a:lnTo>
                <a:lnTo>
                  <a:pt x="0" y="128587"/>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 name="Freeform 1"/>
          <p:cNvSpPr/>
          <p:nvPr/>
        </p:nvSpPr>
        <p:spPr bwMode="auto">
          <a:xfrm>
            <a:off x="5264150" y="4787900"/>
            <a:ext cx="323850" cy="25400"/>
          </a:xfrm>
          <a:custGeom>
            <a:avLst/>
            <a:gdLst>
              <a:gd name="connsiteX0" fmla="*/ 0 w 323850"/>
              <a:gd name="connsiteY0" fmla="*/ 25400 h 25400"/>
              <a:gd name="connsiteX1" fmla="*/ 323850 w 323850"/>
              <a:gd name="connsiteY1" fmla="*/ 0 h 25400"/>
            </a:gdLst>
            <a:ahLst/>
            <a:cxnLst>
              <a:cxn ang="0">
                <a:pos x="connsiteX0" y="connsiteY0"/>
              </a:cxn>
              <a:cxn ang="0">
                <a:pos x="connsiteX1" y="connsiteY1"/>
              </a:cxn>
            </a:cxnLst>
            <a:rect l="l" t="t" r="r" b="b"/>
            <a:pathLst>
              <a:path w="323850" h="25400">
                <a:moveTo>
                  <a:pt x="0" y="25400"/>
                </a:moveTo>
                <a:lnTo>
                  <a:pt x="323850" y="0"/>
                </a:lnTo>
              </a:path>
            </a:pathLst>
          </a:custGeom>
          <a:no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7" name="Freeform 26"/>
          <p:cNvSpPr/>
          <p:nvPr/>
        </p:nvSpPr>
        <p:spPr bwMode="auto">
          <a:xfrm>
            <a:off x="5257800" y="3352800"/>
            <a:ext cx="2492375" cy="1463675"/>
          </a:xfrm>
          <a:custGeom>
            <a:avLst/>
            <a:gdLst>
              <a:gd name="connsiteX0" fmla="*/ 2028825 w 2492375"/>
              <a:gd name="connsiteY0" fmla="*/ 0 h 1463675"/>
              <a:gd name="connsiteX1" fmla="*/ 2492375 w 2492375"/>
              <a:gd name="connsiteY1" fmla="*/ 1254125 h 1463675"/>
              <a:gd name="connsiteX2" fmla="*/ 0 w 2492375"/>
              <a:gd name="connsiteY2" fmla="*/ 1463675 h 1463675"/>
            </a:gdLst>
            <a:ahLst/>
            <a:cxnLst>
              <a:cxn ang="0">
                <a:pos x="connsiteX0" y="connsiteY0"/>
              </a:cxn>
              <a:cxn ang="0">
                <a:pos x="connsiteX1" y="connsiteY1"/>
              </a:cxn>
              <a:cxn ang="0">
                <a:pos x="connsiteX2" y="connsiteY2"/>
              </a:cxn>
            </a:cxnLst>
            <a:rect l="l" t="t" r="r" b="b"/>
            <a:pathLst>
              <a:path w="2492375" h="1463675">
                <a:moveTo>
                  <a:pt x="2028825" y="0"/>
                </a:moveTo>
                <a:lnTo>
                  <a:pt x="2492375" y="1254125"/>
                </a:lnTo>
                <a:lnTo>
                  <a:pt x="0" y="14636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43" name="Freeform 42"/>
          <p:cNvSpPr/>
          <p:nvPr/>
        </p:nvSpPr>
        <p:spPr bwMode="auto">
          <a:xfrm>
            <a:off x="1162050" y="3288507"/>
            <a:ext cx="376238" cy="707231"/>
          </a:xfrm>
          <a:custGeom>
            <a:avLst/>
            <a:gdLst>
              <a:gd name="connsiteX0" fmla="*/ 376238 w 376238"/>
              <a:gd name="connsiteY0" fmla="*/ 666750 h 681038"/>
              <a:gd name="connsiteX1" fmla="*/ 0 w 376238"/>
              <a:gd name="connsiteY1" fmla="*/ 0 h 681038"/>
              <a:gd name="connsiteX2" fmla="*/ 119063 w 376238"/>
              <a:gd name="connsiteY2" fmla="*/ 681038 h 681038"/>
            </a:gdLst>
            <a:ahLst/>
            <a:cxnLst>
              <a:cxn ang="0">
                <a:pos x="connsiteX0" y="connsiteY0"/>
              </a:cxn>
              <a:cxn ang="0">
                <a:pos x="connsiteX1" y="connsiteY1"/>
              </a:cxn>
              <a:cxn ang="0">
                <a:pos x="connsiteX2" y="connsiteY2"/>
              </a:cxn>
            </a:cxnLst>
            <a:rect l="l" t="t" r="r" b="b"/>
            <a:pathLst>
              <a:path w="376238" h="681038">
                <a:moveTo>
                  <a:pt x="376238" y="666750"/>
                </a:moveTo>
                <a:lnTo>
                  <a:pt x="0" y="0"/>
                </a:lnTo>
                <a:lnTo>
                  <a:pt x="119063" y="681038"/>
                </a:lnTo>
              </a:path>
            </a:pathLst>
          </a:custGeom>
          <a:noFill/>
          <a:ln w="127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44" name="TextBox 43"/>
          <p:cNvSpPr txBox="1"/>
          <p:nvPr/>
        </p:nvSpPr>
        <p:spPr>
          <a:xfrm>
            <a:off x="349568" y="2816542"/>
            <a:ext cx="1475083" cy="523220"/>
          </a:xfrm>
          <a:prstGeom prst="rect">
            <a:avLst/>
          </a:prstGeom>
          <a:noFill/>
        </p:spPr>
        <p:txBody>
          <a:bodyPr wrap="none" rtlCol="0">
            <a:spAutoFit/>
          </a:bodyPr>
          <a:lstStyle/>
          <a:p>
            <a:pPr algn="ctr" eaLnBrk="0" hangingPunct="0"/>
            <a:r>
              <a:rPr lang="en-US" sz="1400" b="1" dirty="0" smtClean="0">
                <a:solidFill>
                  <a:srgbClr val="000000"/>
                </a:solidFill>
                <a:latin typeface="Arial" pitchFamily="34" charset="0"/>
                <a:ea typeface="ＭＳ Ｐゴシック" charset="0"/>
                <a:cs typeface="Arial" pitchFamily="34" charset="0"/>
              </a:rPr>
              <a:t>Photosynthetic</a:t>
            </a:r>
          </a:p>
          <a:p>
            <a:pPr algn="ctr" eaLnBrk="0" hangingPunct="0"/>
            <a:r>
              <a:rPr lang="en-US" sz="1400" b="1" dirty="0" smtClean="0">
                <a:solidFill>
                  <a:srgbClr val="000000"/>
                </a:solidFill>
                <a:latin typeface="Arial" pitchFamily="34" charset="0"/>
                <a:ea typeface="ＭＳ Ｐゴシック" charset="0"/>
                <a:cs typeface="Arial" pitchFamily="34" charset="0"/>
              </a:rPr>
              <a:t>cells</a:t>
            </a:r>
            <a:endParaRPr lang="en-US" sz="1400" b="1" dirty="0">
              <a:solidFill>
                <a:srgbClr val="000000"/>
              </a:solidFill>
              <a:latin typeface="Arial" pitchFamily="34" charset="0"/>
              <a:ea typeface="ＭＳ Ｐゴシック" charset="0"/>
              <a:cs typeface="Arial" pitchFamily="34" charset="0"/>
            </a:endParaRPr>
          </a:p>
        </p:txBody>
      </p:sp>
      <p:sp>
        <p:nvSpPr>
          <p:cNvPr id="45" name="TextBox 44"/>
          <p:cNvSpPr txBox="1"/>
          <p:nvPr/>
        </p:nvSpPr>
        <p:spPr>
          <a:xfrm>
            <a:off x="989543" y="5816246"/>
            <a:ext cx="288541" cy="184666"/>
          </a:xfrm>
          <a:prstGeom prst="rect">
            <a:avLst/>
          </a:prstGeom>
          <a:noFill/>
        </p:spPr>
        <p:txBody>
          <a:bodyPr wrap="none" lIns="0" tIns="0" rIns="0" bIns="0" rtlCol="0">
            <a:spAutoFit/>
          </a:bodyPr>
          <a:lstStyle/>
          <a:p>
            <a:pPr eaLnBrk="0" hangingPunct="0"/>
            <a:r>
              <a:rPr lang="en-US" sz="1200" b="1" dirty="0">
                <a:solidFill>
                  <a:srgbClr val="000000"/>
                </a:solidFill>
                <a:latin typeface="Arial" pitchFamily="34" charset="0"/>
                <a:ea typeface="ＭＳ Ｐゴシック" charset="0"/>
                <a:cs typeface="Arial" pitchFamily="34" charset="0"/>
              </a:rPr>
              <a:t>CO</a:t>
            </a:r>
            <a:r>
              <a:rPr lang="en-US" sz="1200" b="1" baseline="-25000" dirty="0">
                <a:solidFill>
                  <a:srgbClr val="000000"/>
                </a:solidFill>
                <a:latin typeface="Arial" pitchFamily="34" charset="0"/>
                <a:ea typeface="ＭＳ Ｐゴシック" charset="0"/>
                <a:cs typeface="Arial" pitchFamily="34" charset="0"/>
              </a:rPr>
              <a:t>2</a:t>
            </a:r>
          </a:p>
        </p:txBody>
      </p:sp>
      <p:sp>
        <p:nvSpPr>
          <p:cNvPr id="46" name="TextBox 45"/>
          <p:cNvSpPr txBox="1"/>
          <p:nvPr/>
        </p:nvSpPr>
        <p:spPr>
          <a:xfrm>
            <a:off x="1666040" y="5770526"/>
            <a:ext cx="177934" cy="184666"/>
          </a:xfrm>
          <a:prstGeom prst="rect">
            <a:avLst/>
          </a:prstGeom>
          <a:noFill/>
        </p:spPr>
        <p:txBody>
          <a:bodyPr wrap="none" lIns="0" tIns="0" rIns="0" bIns="0" rtlCol="0">
            <a:spAutoFit/>
          </a:bodyPr>
          <a:lstStyle/>
          <a:p>
            <a:pPr eaLnBrk="0" hangingPunct="0"/>
            <a:r>
              <a:rPr lang="en-US" sz="1200" b="1" dirty="0" smtClean="0">
                <a:solidFill>
                  <a:srgbClr val="FFFFFF"/>
                </a:solidFill>
                <a:latin typeface="Arial" pitchFamily="34" charset="0"/>
                <a:ea typeface="ＭＳ Ｐゴシック" charset="0"/>
                <a:cs typeface="Arial" pitchFamily="34" charset="0"/>
              </a:rPr>
              <a:t>O</a:t>
            </a:r>
            <a:r>
              <a:rPr lang="en-US" sz="1200" b="1" baseline="-25000" dirty="0" smtClean="0">
                <a:solidFill>
                  <a:srgbClr val="FFFFFF"/>
                </a:solidFill>
                <a:latin typeface="Arial" pitchFamily="34" charset="0"/>
                <a:ea typeface="ＭＳ Ｐゴシック" charset="0"/>
                <a:cs typeface="Arial" pitchFamily="34" charset="0"/>
              </a:rPr>
              <a:t>2</a:t>
            </a:r>
            <a:endParaRPr lang="en-US" sz="1200" b="1" baseline="-25000" dirty="0">
              <a:solidFill>
                <a:srgbClr val="FFFFFF"/>
              </a:solidFill>
              <a:latin typeface="Arial" pitchFamily="34" charset="0"/>
              <a:ea typeface="ＭＳ Ｐゴシック" charset="0"/>
              <a:cs typeface="Arial" pitchFamily="34" charset="0"/>
            </a:endParaRPr>
          </a:p>
        </p:txBody>
      </p:sp>
    </p:spTree>
    <p:extLst>
      <p:ext uri="{BB962C8B-B14F-4D97-AF65-F5344CB8AC3E}">
        <p14:creationId xmlns:p14="http://schemas.microsoft.com/office/powerpoint/2010/main" val="1209516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320" y="1377696"/>
            <a:ext cx="5547360" cy="4102608"/>
          </a:xfrm>
          <a:prstGeom prst="rect">
            <a:avLst/>
          </a:prstGeom>
        </p:spPr>
      </p:pic>
      <p:sp>
        <p:nvSpPr>
          <p:cNvPr id="4" name="TextBox 3"/>
          <p:cNvSpPr txBox="1"/>
          <p:nvPr/>
        </p:nvSpPr>
        <p:spPr>
          <a:xfrm>
            <a:off x="4133070" y="1295874"/>
            <a:ext cx="1893467" cy="461665"/>
          </a:xfrm>
          <a:prstGeom prst="rect">
            <a:avLst/>
          </a:prstGeom>
          <a:noFill/>
        </p:spPr>
        <p:txBody>
          <a:bodyPr wrap="none" rtlCol="0">
            <a:spAutoFit/>
          </a:bodyPr>
          <a:lstStyle/>
          <a:p>
            <a:pPr eaLnBrk="0" hangingPunct="0"/>
            <a:r>
              <a:rPr lang="en-US" b="1" dirty="0">
                <a:solidFill>
                  <a:srgbClr val="000000"/>
                </a:solidFill>
                <a:latin typeface="Arial" pitchFamily="34" charset="0"/>
                <a:ea typeface="ＭＳ Ｐゴシック" charset="0"/>
                <a:cs typeface="Arial" pitchFamily="34" charset="0"/>
              </a:rPr>
              <a:t>Chloroplast</a:t>
            </a:r>
          </a:p>
        </p:txBody>
      </p:sp>
      <p:sp>
        <p:nvSpPr>
          <p:cNvPr id="5" name="TextBox 4"/>
          <p:cNvSpPr txBox="1"/>
          <p:nvPr/>
        </p:nvSpPr>
        <p:spPr>
          <a:xfrm rot="16200000">
            <a:off x="5772244" y="4491680"/>
            <a:ext cx="1699504"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Colorized TEM</a:t>
            </a:r>
          </a:p>
        </p:txBody>
      </p:sp>
      <p:sp>
        <p:nvSpPr>
          <p:cNvPr id="6" name="TextBox 5"/>
          <p:cNvSpPr txBox="1"/>
          <p:nvPr/>
        </p:nvSpPr>
        <p:spPr>
          <a:xfrm>
            <a:off x="6057233" y="2118834"/>
            <a:ext cx="1364476" cy="461665"/>
          </a:xfrm>
          <a:prstGeom prst="rect">
            <a:avLst/>
          </a:prstGeom>
          <a:noFill/>
        </p:spPr>
        <p:txBody>
          <a:bodyPr wrap="none" rtlCol="0">
            <a:spAutoFit/>
          </a:bodyPr>
          <a:lstStyle/>
          <a:p>
            <a:pPr eaLnBrk="0" hangingPunct="0"/>
            <a:r>
              <a:rPr lang="en-US" b="1" dirty="0">
                <a:solidFill>
                  <a:srgbClr val="000000"/>
                </a:solidFill>
                <a:latin typeface="Arial" pitchFamily="34" charset="0"/>
                <a:ea typeface="ＭＳ Ｐゴシック" charset="0"/>
                <a:cs typeface="Arial" pitchFamily="34" charset="0"/>
              </a:rPr>
              <a:t>Granum</a:t>
            </a:r>
          </a:p>
        </p:txBody>
      </p:sp>
      <p:grpSp>
        <p:nvGrpSpPr>
          <p:cNvPr id="9" name="Group 8"/>
          <p:cNvGrpSpPr/>
          <p:nvPr/>
        </p:nvGrpSpPr>
        <p:grpSpPr>
          <a:xfrm>
            <a:off x="4724400" y="2120900"/>
            <a:ext cx="1384300" cy="450850"/>
            <a:chOff x="4724400" y="2127250"/>
            <a:chExt cx="1384300" cy="450850"/>
          </a:xfrm>
        </p:grpSpPr>
        <p:sp>
          <p:nvSpPr>
            <p:cNvPr id="3" name="Freeform 2"/>
            <p:cNvSpPr/>
            <p:nvPr/>
          </p:nvSpPr>
          <p:spPr bwMode="auto">
            <a:xfrm>
              <a:off x="4946650" y="2355850"/>
              <a:ext cx="1162050" cy="0"/>
            </a:xfrm>
            <a:custGeom>
              <a:avLst/>
              <a:gdLst>
                <a:gd name="connsiteX0" fmla="*/ 1162050 w 1162050"/>
                <a:gd name="connsiteY0" fmla="*/ 0 h 0"/>
                <a:gd name="connsiteX1" fmla="*/ 0 w 1162050"/>
                <a:gd name="connsiteY1" fmla="*/ 0 h 0"/>
              </a:gdLst>
              <a:ahLst/>
              <a:cxnLst>
                <a:cxn ang="0">
                  <a:pos x="connsiteX0" y="connsiteY0"/>
                </a:cxn>
                <a:cxn ang="0">
                  <a:pos x="connsiteX1" y="connsiteY1"/>
                </a:cxn>
              </a:cxnLst>
              <a:rect l="l" t="t" r="r" b="b"/>
              <a:pathLst>
                <a:path w="1162050">
                  <a:moveTo>
                    <a:pt x="1162050" y="0"/>
                  </a:moveTo>
                  <a:lnTo>
                    <a:pt x="0" y="0"/>
                  </a:lnTo>
                </a:path>
              </a:pathLst>
            </a:custGeom>
            <a:no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a:off x="4724400" y="2127250"/>
              <a:ext cx="228600" cy="450850"/>
            </a:xfrm>
            <a:custGeom>
              <a:avLst/>
              <a:gdLst>
                <a:gd name="connsiteX0" fmla="*/ 0 w 228600"/>
                <a:gd name="connsiteY0" fmla="*/ 0 h 450850"/>
                <a:gd name="connsiteX1" fmla="*/ 228600 w 228600"/>
                <a:gd name="connsiteY1" fmla="*/ 0 h 450850"/>
                <a:gd name="connsiteX2" fmla="*/ 228600 w 228600"/>
                <a:gd name="connsiteY2" fmla="*/ 450850 h 450850"/>
                <a:gd name="connsiteX3" fmla="*/ 0 w 228600"/>
                <a:gd name="connsiteY3" fmla="*/ 450850 h 450850"/>
              </a:gdLst>
              <a:ahLst/>
              <a:cxnLst>
                <a:cxn ang="0">
                  <a:pos x="connsiteX0" y="connsiteY0"/>
                </a:cxn>
                <a:cxn ang="0">
                  <a:pos x="connsiteX1" y="connsiteY1"/>
                </a:cxn>
                <a:cxn ang="0">
                  <a:pos x="connsiteX2" y="connsiteY2"/>
                </a:cxn>
                <a:cxn ang="0">
                  <a:pos x="connsiteX3" y="connsiteY3"/>
                </a:cxn>
              </a:cxnLst>
              <a:rect l="l" t="t" r="r" b="b"/>
              <a:pathLst>
                <a:path w="228600" h="450850">
                  <a:moveTo>
                    <a:pt x="0" y="0"/>
                  </a:moveTo>
                  <a:lnTo>
                    <a:pt x="228600" y="0"/>
                  </a:lnTo>
                  <a:lnTo>
                    <a:pt x="228600" y="450850"/>
                  </a:lnTo>
                  <a:lnTo>
                    <a:pt x="0" y="450850"/>
                  </a:lnTo>
                </a:path>
              </a:pathLst>
            </a:custGeom>
            <a:no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grpSp>
      <p:sp>
        <p:nvSpPr>
          <p:cNvPr id="10" name="Freeform 9"/>
          <p:cNvSpPr/>
          <p:nvPr/>
        </p:nvSpPr>
        <p:spPr bwMode="auto">
          <a:xfrm>
            <a:off x="5016500" y="1695450"/>
            <a:ext cx="0" cy="393700"/>
          </a:xfrm>
          <a:custGeom>
            <a:avLst/>
            <a:gdLst>
              <a:gd name="connsiteX0" fmla="*/ 0 w 0"/>
              <a:gd name="connsiteY0" fmla="*/ 0 h 393700"/>
              <a:gd name="connsiteX1" fmla="*/ 0 w 0"/>
              <a:gd name="connsiteY1" fmla="*/ 393700 h 393700"/>
            </a:gdLst>
            <a:ahLst/>
            <a:cxnLst>
              <a:cxn ang="0">
                <a:pos x="connsiteX0" y="connsiteY0"/>
              </a:cxn>
              <a:cxn ang="0">
                <a:pos x="connsiteX1" y="connsiteY1"/>
              </a:cxn>
            </a:cxnLst>
            <a:rect l="l" t="t" r="r" b="b"/>
            <a:pathLst>
              <a:path h="393700">
                <a:moveTo>
                  <a:pt x="0" y="0"/>
                </a:moveTo>
                <a:lnTo>
                  <a:pt x="0" y="39370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grpSp>
        <p:nvGrpSpPr>
          <p:cNvPr id="11" name="Group 10"/>
          <p:cNvGrpSpPr/>
          <p:nvPr/>
        </p:nvGrpSpPr>
        <p:grpSpPr>
          <a:xfrm>
            <a:off x="4732020" y="2128520"/>
            <a:ext cx="1384300" cy="450850"/>
            <a:chOff x="4724400" y="2127250"/>
            <a:chExt cx="1384300" cy="450850"/>
          </a:xfrm>
        </p:grpSpPr>
        <p:sp>
          <p:nvSpPr>
            <p:cNvPr id="12" name="Freeform 11"/>
            <p:cNvSpPr/>
            <p:nvPr/>
          </p:nvSpPr>
          <p:spPr bwMode="auto">
            <a:xfrm>
              <a:off x="4946650" y="2355850"/>
              <a:ext cx="1162050" cy="0"/>
            </a:xfrm>
            <a:custGeom>
              <a:avLst/>
              <a:gdLst>
                <a:gd name="connsiteX0" fmla="*/ 1162050 w 1162050"/>
                <a:gd name="connsiteY0" fmla="*/ 0 h 0"/>
                <a:gd name="connsiteX1" fmla="*/ 0 w 1162050"/>
                <a:gd name="connsiteY1" fmla="*/ 0 h 0"/>
              </a:gdLst>
              <a:ahLst/>
              <a:cxnLst>
                <a:cxn ang="0">
                  <a:pos x="connsiteX0" y="connsiteY0"/>
                </a:cxn>
                <a:cxn ang="0">
                  <a:pos x="connsiteX1" y="connsiteY1"/>
                </a:cxn>
              </a:cxnLst>
              <a:rect l="l" t="t" r="r" b="b"/>
              <a:pathLst>
                <a:path w="1162050">
                  <a:moveTo>
                    <a:pt x="1162050" y="0"/>
                  </a:moveTo>
                  <a:lnTo>
                    <a:pt x="0"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3" name="Freeform 12"/>
            <p:cNvSpPr/>
            <p:nvPr/>
          </p:nvSpPr>
          <p:spPr bwMode="auto">
            <a:xfrm>
              <a:off x="4724400" y="2127250"/>
              <a:ext cx="228600" cy="450850"/>
            </a:xfrm>
            <a:custGeom>
              <a:avLst/>
              <a:gdLst>
                <a:gd name="connsiteX0" fmla="*/ 0 w 228600"/>
                <a:gd name="connsiteY0" fmla="*/ 0 h 450850"/>
                <a:gd name="connsiteX1" fmla="*/ 228600 w 228600"/>
                <a:gd name="connsiteY1" fmla="*/ 0 h 450850"/>
                <a:gd name="connsiteX2" fmla="*/ 228600 w 228600"/>
                <a:gd name="connsiteY2" fmla="*/ 450850 h 450850"/>
                <a:gd name="connsiteX3" fmla="*/ 0 w 228600"/>
                <a:gd name="connsiteY3" fmla="*/ 450850 h 450850"/>
              </a:gdLst>
              <a:ahLst/>
              <a:cxnLst>
                <a:cxn ang="0">
                  <a:pos x="connsiteX0" y="connsiteY0"/>
                </a:cxn>
                <a:cxn ang="0">
                  <a:pos x="connsiteX1" y="connsiteY1"/>
                </a:cxn>
                <a:cxn ang="0">
                  <a:pos x="connsiteX2" y="connsiteY2"/>
                </a:cxn>
                <a:cxn ang="0">
                  <a:pos x="connsiteX3" y="connsiteY3"/>
                </a:cxn>
              </a:cxnLst>
              <a:rect l="l" t="t" r="r" b="b"/>
              <a:pathLst>
                <a:path w="228600" h="450850">
                  <a:moveTo>
                    <a:pt x="0" y="0"/>
                  </a:moveTo>
                  <a:lnTo>
                    <a:pt x="228600" y="0"/>
                  </a:lnTo>
                  <a:lnTo>
                    <a:pt x="228600" y="450850"/>
                  </a:lnTo>
                  <a:lnTo>
                    <a:pt x="0" y="45085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grpSp>
    </p:spTree>
    <p:extLst>
      <p:ext uri="{BB962C8B-B14F-4D97-AF65-F5344CB8AC3E}">
        <p14:creationId xmlns:p14="http://schemas.microsoft.com/office/powerpoint/2010/main" val="361203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idx="1"/>
          </p:nvPr>
        </p:nvSpPr>
        <p:spPr>
          <a:xfrm>
            <a:off x="653143" y="1689462"/>
            <a:ext cx="8212182" cy="4269786"/>
          </a:xfrm>
        </p:spPr>
        <p:txBody>
          <a:bodyPr/>
          <a:lstStyle/>
          <a:p>
            <a:r>
              <a:rPr lang="en-US" sz="2400" b="1" dirty="0" smtClean="0">
                <a:latin typeface="Cambria" panose="02040503050406030204" pitchFamily="18" charset="0"/>
              </a:rPr>
              <a:t>Like a mitochondrion</a:t>
            </a:r>
            <a:r>
              <a:rPr lang="zh-CN" altLang="en-US" sz="2000" b="1" dirty="0" smtClean="0">
                <a:latin typeface="楷体" panose="02010609060101010101" pitchFamily="49" charset="-122"/>
                <a:ea typeface="楷体" panose="02010609060101010101" pitchFamily="49" charset="-122"/>
              </a:rPr>
              <a:t>（线粒体）</a:t>
            </a:r>
            <a:r>
              <a:rPr lang="en-US" sz="2400" b="1" dirty="0" smtClean="0">
                <a:latin typeface="Cambria" panose="02040503050406030204" pitchFamily="18" charset="0"/>
              </a:rPr>
              <a:t>, a chloroplast has a double-membrane envelope.</a:t>
            </a:r>
          </a:p>
          <a:p>
            <a:pPr lvl="1"/>
            <a:r>
              <a:rPr lang="en-US" sz="2400" b="1" dirty="0" smtClean="0">
                <a:latin typeface="Cambria" panose="02040503050406030204" pitchFamily="18" charset="0"/>
              </a:rPr>
              <a:t>The inner membrane encloses a compartment filled with </a:t>
            </a:r>
            <a:r>
              <a:rPr lang="en-US" sz="2400" b="1" dirty="0" smtClean="0">
                <a:solidFill>
                  <a:srgbClr val="FF0000"/>
                </a:solidFill>
                <a:latin typeface="Cambria" panose="02040503050406030204" pitchFamily="18" charset="0"/>
              </a:rPr>
              <a:t>stroma</a:t>
            </a:r>
            <a:r>
              <a:rPr lang="zh-CN" altLang="en-US" sz="2000" b="1" dirty="0" smtClean="0">
                <a:solidFill>
                  <a:srgbClr val="FF0000"/>
                </a:solidFill>
                <a:latin typeface="楷体" panose="02010609060101010101" pitchFamily="49" charset="-122"/>
                <a:ea typeface="楷体" panose="02010609060101010101" pitchFamily="49" charset="-122"/>
              </a:rPr>
              <a:t>（基质）</a:t>
            </a:r>
            <a:r>
              <a:rPr lang="en-US" sz="2400" b="1" dirty="0" smtClean="0">
                <a:latin typeface="Cambria" panose="02040503050406030204" pitchFamily="18" charset="0"/>
              </a:rPr>
              <a:t>, a thick fluid.</a:t>
            </a:r>
          </a:p>
          <a:p>
            <a:pPr lvl="1"/>
            <a:r>
              <a:rPr lang="en-US" sz="2400" b="1" dirty="0" smtClean="0">
                <a:latin typeface="Cambria" panose="02040503050406030204" pitchFamily="18" charset="0"/>
              </a:rPr>
              <a:t>Suspended in the stroma are interconnected membranous sacs called </a:t>
            </a:r>
            <a:r>
              <a:rPr lang="en-US" sz="2400" b="1" dirty="0" smtClean="0">
                <a:solidFill>
                  <a:srgbClr val="FF0000"/>
                </a:solidFill>
                <a:latin typeface="Cambria" panose="02040503050406030204" pitchFamily="18" charset="0"/>
              </a:rPr>
              <a:t>thylakoids</a:t>
            </a:r>
            <a:r>
              <a:rPr lang="zh-CN" altLang="en-US" sz="2000" b="1" dirty="0">
                <a:solidFill>
                  <a:srgbClr val="FF0000"/>
                </a:solidFill>
                <a:latin typeface="楷体" panose="02010609060101010101" pitchFamily="49" charset="-122"/>
                <a:ea typeface="楷体" panose="02010609060101010101" pitchFamily="49" charset="-122"/>
              </a:rPr>
              <a:t>（类囊体）</a:t>
            </a:r>
            <a:r>
              <a:rPr lang="en-US" sz="2400" b="1" dirty="0" smtClean="0">
                <a:latin typeface="Cambria" panose="02040503050406030204" pitchFamily="18" charset="0"/>
              </a:rPr>
              <a:t>. </a:t>
            </a:r>
          </a:p>
          <a:p>
            <a:pPr lvl="1"/>
            <a:r>
              <a:rPr lang="en-US" sz="2400" b="1" dirty="0" smtClean="0">
                <a:latin typeface="Cambria" panose="02040503050406030204" pitchFamily="18" charset="0"/>
              </a:rPr>
              <a:t>The thylakoids are concentrated in stacks called </a:t>
            </a:r>
            <a:r>
              <a:rPr lang="en-US" sz="2400" b="1" dirty="0" smtClean="0">
                <a:solidFill>
                  <a:srgbClr val="FF0000"/>
                </a:solidFill>
                <a:latin typeface="Cambria" panose="02040503050406030204" pitchFamily="18" charset="0"/>
              </a:rPr>
              <a:t>grana</a:t>
            </a:r>
            <a:r>
              <a:rPr lang="en-US" sz="2400" b="1" dirty="0" smtClean="0">
                <a:latin typeface="Cambria" panose="02040503050406030204" pitchFamily="18" charset="0"/>
              </a:rPr>
              <a:t> (singular, </a:t>
            </a:r>
            <a:r>
              <a:rPr lang="en-US" sz="2400" b="1" i="1" dirty="0" smtClean="0">
                <a:latin typeface="Cambria" panose="02040503050406030204" pitchFamily="18" charset="0"/>
              </a:rPr>
              <a:t>granum</a:t>
            </a:r>
            <a:r>
              <a:rPr lang="zh-CN" altLang="en-US" sz="2000" b="1" dirty="0" smtClean="0">
                <a:latin typeface="楷体" panose="02010609060101010101" pitchFamily="49" charset="-122"/>
                <a:ea typeface="楷体" panose="02010609060101010101" pitchFamily="49" charset="-122"/>
              </a:rPr>
              <a:t>（基粒）</a:t>
            </a:r>
            <a:r>
              <a:rPr lang="en-US" sz="2400" b="1" dirty="0" smtClean="0">
                <a:latin typeface="Cambria" panose="02040503050406030204" pitchFamily="18" charset="0"/>
              </a:rPr>
              <a:t>).</a:t>
            </a:r>
          </a:p>
          <a:p>
            <a:pPr lvl="1"/>
            <a:r>
              <a:rPr lang="en-US" sz="2400" b="1" dirty="0" smtClean="0">
                <a:latin typeface="Cambria" panose="02040503050406030204" pitchFamily="18" charset="0"/>
              </a:rPr>
              <a:t>The </a:t>
            </a:r>
            <a:r>
              <a:rPr lang="en-US" sz="2400" b="1" dirty="0" smtClean="0">
                <a:solidFill>
                  <a:srgbClr val="FF0000"/>
                </a:solidFill>
                <a:latin typeface="Cambria" panose="02040503050406030204" pitchFamily="18" charset="0"/>
              </a:rPr>
              <a:t>chlorophyll</a:t>
            </a:r>
            <a:r>
              <a:rPr lang="zh-CN" altLang="en-US" sz="2000" b="1" dirty="0">
                <a:solidFill>
                  <a:srgbClr val="FF0000"/>
                </a:solidFill>
                <a:latin typeface="楷体" panose="02010609060101010101" pitchFamily="49" charset="-122"/>
                <a:ea typeface="楷体" panose="02010609060101010101" pitchFamily="49" charset="-122"/>
              </a:rPr>
              <a:t>（叶绿素）</a:t>
            </a:r>
            <a:r>
              <a:rPr lang="en-US" sz="2000" b="1" dirty="0">
                <a:solidFill>
                  <a:srgbClr val="FF0000"/>
                </a:solidFill>
                <a:latin typeface="楷体" panose="02010609060101010101" pitchFamily="49" charset="-122"/>
                <a:ea typeface="楷体" panose="02010609060101010101" pitchFamily="49" charset="-122"/>
              </a:rPr>
              <a:t> </a:t>
            </a:r>
            <a:r>
              <a:rPr lang="en-US" sz="2400" b="1" dirty="0" smtClean="0">
                <a:latin typeface="Cambria" panose="02040503050406030204" pitchFamily="18" charset="0"/>
              </a:rPr>
              <a:t>molecules that capture light energy are built into the thylakoid membranes. </a:t>
            </a:r>
          </a:p>
        </p:txBody>
      </p:sp>
      <p:sp>
        <p:nvSpPr>
          <p:cNvPr id="6" name="Rectangle 2"/>
          <p:cNvSpPr>
            <a:spLocks noGrp="1" noChangeArrowheads="1"/>
          </p:cNvSpPr>
          <p:nvPr>
            <p:ph type="title"/>
          </p:nvPr>
        </p:nvSpPr>
        <p:spPr>
          <a:xfrm>
            <a:off x="487680" y="652222"/>
            <a:ext cx="8543108" cy="958863"/>
          </a:xfrm>
        </p:spPr>
        <p:txBody>
          <a:bodyPr/>
          <a:lstStyle/>
          <a:p>
            <a:r>
              <a:rPr lang="en-US" sz="3600" dirty="0" smtClean="0">
                <a:solidFill>
                  <a:srgbClr val="FF0000"/>
                </a:solidFill>
                <a:latin typeface="Cambria" panose="02040503050406030204" pitchFamily="18" charset="0"/>
              </a:rPr>
              <a:t>Chloroplasts: Sites of Photosynthesis</a:t>
            </a:r>
            <a:endParaRPr lang="en-US" sz="3600" dirty="0">
              <a:solidFill>
                <a:srgbClr val="FF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779064" y="578306"/>
            <a:ext cx="8133805" cy="958863"/>
          </a:xfrm>
        </p:spPr>
        <p:txBody>
          <a:bodyPr/>
          <a:lstStyle/>
          <a:p>
            <a:r>
              <a:rPr lang="en-US" sz="3600" dirty="0" smtClean="0">
                <a:solidFill>
                  <a:srgbClr val="FF0000"/>
                </a:solidFill>
                <a:latin typeface="Cambria" panose="02040503050406030204" pitchFamily="18" charset="0"/>
              </a:rPr>
              <a:t>Energy Transformations: </a:t>
            </a:r>
            <a:br>
              <a:rPr lang="en-US" sz="3600" dirty="0" smtClean="0">
                <a:solidFill>
                  <a:srgbClr val="FF0000"/>
                </a:solidFill>
                <a:latin typeface="Cambria" panose="02040503050406030204" pitchFamily="18" charset="0"/>
              </a:rPr>
            </a:br>
            <a:r>
              <a:rPr lang="en-US" sz="3600" dirty="0" smtClean="0">
                <a:solidFill>
                  <a:srgbClr val="FF0000"/>
                </a:solidFill>
                <a:latin typeface="Cambria" panose="02040503050406030204" pitchFamily="18" charset="0"/>
              </a:rPr>
              <a:t>An Overview of Photosynthesis</a:t>
            </a:r>
          </a:p>
        </p:txBody>
      </p:sp>
      <p:sp>
        <p:nvSpPr>
          <p:cNvPr id="55299" name="Rectangle 3"/>
          <p:cNvSpPr>
            <a:spLocks noGrp="1" noChangeArrowheads="1"/>
          </p:cNvSpPr>
          <p:nvPr>
            <p:ph idx="1"/>
          </p:nvPr>
        </p:nvSpPr>
        <p:spPr>
          <a:xfrm>
            <a:off x="696686" y="1902941"/>
            <a:ext cx="7977052" cy="4700742"/>
          </a:xfrm>
        </p:spPr>
        <p:txBody>
          <a:bodyPr/>
          <a:lstStyle/>
          <a:p>
            <a:r>
              <a:rPr lang="en-US" b="1" dirty="0" smtClean="0">
                <a:latin typeface="Cambria" panose="02040503050406030204" pitchFamily="18" charset="0"/>
              </a:rPr>
              <a:t>In the overall equation for photosynthesis, notice that the reactants of photosynthesis, carbon dioxide (CO</a:t>
            </a:r>
            <a:r>
              <a:rPr lang="en-US" b="1" baseline="-25000" dirty="0" smtClean="0">
                <a:latin typeface="Cambria" panose="02040503050406030204" pitchFamily="18" charset="0"/>
              </a:rPr>
              <a:t>2</a:t>
            </a:r>
            <a:r>
              <a:rPr lang="en-US" b="1" dirty="0" smtClean="0">
                <a:latin typeface="Cambria" panose="02040503050406030204" pitchFamily="18" charset="0"/>
              </a:rPr>
              <a:t>) and water (H</a:t>
            </a:r>
            <a:r>
              <a:rPr lang="en-US" b="1" baseline="-25000" dirty="0" smtClean="0">
                <a:latin typeface="Cambria" panose="02040503050406030204" pitchFamily="18" charset="0"/>
              </a:rPr>
              <a:t>2</a:t>
            </a:r>
            <a:r>
              <a:rPr lang="en-US" b="1" dirty="0" smtClean="0">
                <a:latin typeface="Cambria" panose="02040503050406030204" pitchFamily="18" charset="0"/>
              </a:rPr>
              <a:t>O), are the same as the waste products of cellular respiration, and photosynthesis produces what respiration uses—glucose (C</a:t>
            </a:r>
            <a:r>
              <a:rPr lang="en-US" b="1" baseline="-25000" dirty="0" smtClean="0">
                <a:latin typeface="Cambria" panose="02040503050406030204" pitchFamily="18" charset="0"/>
              </a:rPr>
              <a:t>6</a:t>
            </a:r>
            <a:r>
              <a:rPr lang="en-US" b="1" dirty="0" smtClean="0">
                <a:latin typeface="Cambria" panose="02040503050406030204" pitchFamily="18" charset="0"/>
              </a:rPr>
              <a:t>H</a:t>
            </a:r>
            <a:r>
              <a:rPr lang="en-US" b="1" baseline="-25000" dirty="0" smtClean="0">
                <a:latin typeface="Cambria" panose="02040503050406030204" pitchFamily="18" charset="0"/>
              </a:rPr>
              <a:t>12</a:t>
            </a:r>
            <a:r>
              <a:rPr lang="en-US" b="1" dirty="0" smtClean="0">
                <a:latin typeface="Cambria" panose="02040503050406030204" pitchFamily="18" charset="0"/>
              </a:rPr>
              <a:t>O</a:t>
            </a:r>
            <a:r>
              <a:rPr lang="en-US" b="1" baseline="-25000" dirty="0" smtClean="0">
                <a:latin typeface="Cambria" panose="02040503050406030204" pitchFamily="18" charset="0"/>
              </a:rPr>
              <a:t>6</a:t>
            </a:r>
            <a:r>
              <a:rPr lang="en-US" b="1" dirty="0" smtClean="0">
                <a:latin typeface="Cambria" panose="02040503050406030204" pitchFamily="18" charset="0"/>
              </a:rPr>
              <a:t>) and oxygen (O</a:t>
            </a:r>
            <a:r>
              <a:rPr lang="en-US" b="1" baseline="-25000" dirty="0" smtClean="0">
                <a:latin typeface="Cambria" panose="02040503050406030204" pitchFamily="18" charset="0"/>
              </a:rPr>
              <a:t>2</a:t>
            </a:r>
            <a:r>
              <a:rPr lang="en-US" b="1" dirty="0" smtClean="0">
                <a:latin typeface="Cambria" panose="02040503050406030204" pitchFamily="18"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063496"/>
            <a:ext cx="8546592" cy="2731008"/>
          </a:xfrm>
          <a:prstGeom prst="rect">
            <a:avLst/>
          </a:prstGeom>
        </p:spPr>
      </p:pic>
      <p:sp>
        <p:nvSpPr>
          <p:cNvPr id="3" name="TextBox 2"/>
          <p:cNvSpPr txBox="1"/>
          <p:nvPr/>
        </p:nvSpPr>
        <p:spPr>
          <a:xfrm>
            <a:off x="3048000" y="2017439"/>
            <a:ext cx="1649811" cy="384721"/>
          </a:xfrm>
          <a:prstGeom prst="rect">
            <a:avLst/>
          </a:prstGeom>
          <a:noFill/>
        </p:spPr>
        <p:txBody>
          <a:bodyPr wrap="none" rtlCol="0">
            <a:spAutoFit/>
          </a:bodyPr>
          <a:lstStyle/>
          <a:p>
            <a:pPr eaLnBrk="0" hangingPunct="0"/>
            <a:r>
              <a:rPr lang="en-US" sz="1900" b="1" dirty="0">
                <a:solidFill>
                  <a:srgbClr val="000000"/>
                </a:solidFill>
                <a:latin typeface="Arial" pitchFamily="34" charset="0"/>
                <a:ea typeface="ＭＳ Ｐゴシック" charset="0"/>
                <a:cs typeface="Arial" pitchFamily="34" charset="0"/>
              </a:rPr>
              <a:t>Light energy</a:t>
            </a:r>
          </a:p>
        </p:txBody>
      </p:sp>
      <p:sp>
        <p:nvSpPr>
          <p:cNvPr id="5" name="TextBox 4"/>
          <p:cNvSpPr txBox="1"/>
          <p:nvPr/>
        </p:nvSpPr>
        <p:spPr>
          <a:xfrm>
            <a:off x="260604" y="4155496"/>
            <a:ext cx="1039067" cy="677108"/>
          </a:xfrm>
          <a:prstGeom prst="rect">
            <a:avLst/>
          </a:prstGeom>
          <a:noFill/>
        </p:spPr>
        <p:txBody>
          <a:bodyPr wrap="none" rtlCol="0">
            <a:spAutoFit/>
          </a:bodyPr>
          <a:lstStyle/>
          <a:p>
            <a:pPr eaLnBrk="0" hangingPunct="0"/>
            <a:r>
              <a:rPr lang="en-US" sz="1900" b="1" dirty="0" smtClean="0">
                <a:solidFill>
                  <a:srgbClr val="000000"/>
                </a:solidFill>
                <a:latin typeface="Arial" pitchFamily="34" charset="0"/>
                <a:ea typeface="ＭＳ Ｐゴシック" charset="0"/>
                <a:cs typeface="Arial" pitchFamily="34" charset="0"/>
              </a:rPr>
              <a:t>Carbon</a:t>
            </a:r>
          </a:p>
          <a:p>
            <a:pPr eaLnBrk="0" hangingPunct="0"/>
            <a:r>
              <a:rPr lang="en-US" sz="1900" b="1" dirty="0" smtClean="0">
                <a:solidFill>
                  <a:srgbClr val="000000"/>
                </a:solidFill>
                <a:latin typeface="Arial" pitchFamily="34" charset="0"/>
                <a:ea typeface="ＭＳ Ｐゴシック" charset="0"/>
                <a:cs typeface="Arial" pitchFamily="34" charset="0"/>
              </a:rPr>
              <a:t>dioxide</a:t>
            </a:r>
            <a:endParaRPr lang="en-US" sz="1900" b="1" dirty="0">
              <a:solidFill>
                <a:srgbClr val="000000"/>
              </a:solidFill>
              <a:latin typeface="Arial" pitchFamily="34" charset="0"/>
              <a:ea typeface="ＭＳ Ｐゴシック" charset="0"/>
              <a:cs typeface="Arial" pitchFamily="34" charset="0"/>
            </a:endParaRPr>
          </a:p>
        </p:txBody>
      </p:sp>
      <p:sp>
        <p:nvSpPr>
          <p:cNvPr id="6" name="TextBox 5"/>
          <p:cNvSpPr txBox="1"/>
          <p:nvPr/>
        </p:nvSpPr>
        <p:spPr>
          <a:xfrm>
            <a:off x="2073783" y="4145971"/>
            <a:ext cx="853695" cy="384721"/>
          </a:xfrm>
          <a:prstGeom prst="rect">
            <a:avLst/>
          </a:prstGeom>
          <a:noFill/>
        </p:spPr>
        <p:txBody>
          <a:bodyPr wrap="none" rtlCol="0">
            <a:spAutoFit/>
          </a:bodyPr>
          <a:lstStyle/>
          <a:p>
            <a:pPr eaLnBrk="0" hangingPunct="0"/>
            <a:r>
              <a:rPr lang="en-US" sz="1900" b="1" dirty="0">
                <a:solidFill>
                  <a:srgbClr val="000000"/>
                </a:solidFill>
                <a:latin typeface="Arial" pitchFamily="34" charset="0"/>
                <a:ea typeface="ＭＳ Ｐゴシック" charset="0"/>
                <a:cs typeface="Arial" pitchFamily="34" charset="0"/>
              </a:rPr>
              <a:t>Water</a:t>
            </a:r>
          </a:p>
        </p:txBody>
      </p:sp>
      <p:sp>
        <p:nvSpPr>
          <p:cNvPr id="7" name="TextBox 6"/>
          <p:cNvSpPr txBox="1"/>
          <p:nvPr/>
        </p:nvSpPr>
        <p:spPr>
          <a:xfrm>
            <a:off x="3210687" y="3867885"/>
            <a:ext cx="2004075" cy="384721"/>
          </a:xfrm>
          <a:prstGeom prst="rect">
            <a:avLst/>
          </a:prstGeom>
          <a:noFill/>
        </p:spPr>
        <p:txBody>
          <a:bodyPr wrap="none" rtlCol="0">
            <a:spAutoFit/>
          </a:bodyPr>
          <a:lstStyle/>
          <a:p>
            <a:pPr eaLnBrk="0" hangingPunct="0"/>
            <a:r>
              <a:rPr lang="en-US" sz="1900" b="1" dirty="0">
                <a:solidFill>
                  <a:srgbClr val="000000"/>
                </a:solidFill>
                <a:latin typeface="Arial" pitchFamily="34" charset="0"/>
                <a:ea typeface="ＭＳ Ｐゴシック" charset="0"/>
                <a:cs typeface="Arial" pitchFamily="34" charset="0"/>
              </a:rPr>
              <a:t>Photosynthesis</a:t>
            </a:r>
          </a:p>
        </p:txBody>
      </p:sp>
      <p:sp>
        <p:nvSpPr>
          <p:cNvPr id="8" name="TextBox 7"/>
          <p:cNvSpPr txBox="1"/>
          <p:nvPr/>
        </p:nvSpPr>
        <p:spPr>
          <a:xfrm>
            <a:off x="5616074" y="4152320"/>
            <a:ext cx="1148071" cy="384721"/>
          </a:xfrm>
          <a:prstGeom prst="rect">
            <a:avLst/>
          </a:prstGeom>
          <a:noFill/>
        </p:spPr>
        <p:txBody>
          <a:bodyPr wrap="none" rtlCol="0">
            <a:spAutoFit/>
          </a:bodyPr>
          <a:lstStyle/>
          <a:p>
            <a:pPr eaLnBrk="0" hangingPunct="0"/>
            <a:r>
              <a:rPr lang="en-US" sz="1900" b="1" dirty="0">
                <a:solidFill>
                  <a:srgbClr val="000000"/>
                </a:solidFill>
                <a:latin typeface="Arial" pitchFamily="34" charset="0"/>
                <a:ea typeface="ＭＳ Ｐゴシック" charset="0"/>
                <a:cs typeface="Arial" pitchFamily="34" charset="0"/>
              </a:rPr>
              <a:t>Glucose</a:t>
            </a:r>
          </a:p>
        </p:txBody>
      </p:sp>
      <p:sp>
        <p:nvSpPr>
          <p:cNvPr id="9" name="TextBox 8"/>
          <p:cNvSpPr txBox="1"/>
          <p:nvPr/>
        </p:nvSpPr>
        <p:spPr>
          <a:xfrm>
            <a:off x="7320086" y="4149146"/>
            <a:ext cx="1569660" cy="384721"/>
          </a:xfrm>
          <a:prstGeom prst="rect">
            <a:avLst/>
          </a:prstGeom>
          <a:noFill/>
        </p:spPr>
        <p:txBody>
          <a:bodyPr wrap="none" rtlCol="0">
            <a:spAutoFit/>
          </a:bodyPr>
          <a:lstStyle/>
          <a:p>
            <a:pPr eaLnBrk="0" hangingPunct="0"/>
            <a:r>
              <a:rPr lang="en-US" sz="1900" b="1" dirty="0">
                <a:solidFill>
                  <a:srgbClr val="000000"/>
                </a:solidFill>
                <a:latin typeface="Arial" pitchFamily="34" charset="0"/>
                <a:ea typeface="ＭＳ Ｐゴシック" charset="0"/>
                <a:cs typeface="Arial" pitchFamily="34" charset="0"/>
              </a:rPr>
              <a:t>Oxygen gas</a:t>
            </a:r>
          </a:p>
        </p:txBody>
      </p:sp>
      <p:sp>
        <p:nvSpPr>
          <p:cNvPr id="10" name="TextBox 9"/>
          <p:cNvSpPr txBox="1"/>
          <p:nvPr/>
        </p:nvSpPr>
        <p:spPr>
          <a:xfrm>
            <a:off x="7894156" y="3631620"/>
            <a:ext cx="482504" cy="292388"/>
          </a:xfrm>
          <a:prstGeom prst="rect">
            <a:avLst/>
          </a:prstGeom>
          <a:noFill/>
        </p:spPr>
        <p:txBody>
          <a:bodyPr wrap="none" lIns="0" tIns="0" rIns="0" bIns="0" rtlCol="0">
            <a:spAutoFit/>
          </a:bodyPr>
          <a:lstStyle/>
          <a:p>
            <a:pPr eaLnBrk="0" hangingPunct="0"/>
            <a:r>
              <a:rPr lang="en-US" sz="1900" b="1" dirty="0">
                <a:solidFill>
                  <a:srgbClr val="FFFFFF"/>
                </a:solidFill>
                <a:latin typeface="Arial" pitchFamily="34" charset="0"/>
                <a:ea typeface="ＭＳ Ｐゴシック" charset="0"/>
                <a:cs typeface="Arial" pitchFamily="34" charset="0"/>
              </a:rPr>
              <a:t>6 O</a:t>
            </a:r>
            <a:r>
              <a:rPr lang="en-US" sz="1900" b="1" baseline="-25000" dirty="0">
                <a:solidFill>
                  <a:srgbClr val="FFFFFF"/>
                </a:solidFill>
                <a:latin typeface="Arial" pitchFamily="34" charset="0"/>
                <a:ea typeface="ＭＳ Ｐゴシック" charset="0"/>
                <a:cs typeface="Arial" pitchFamily="34" charset="0"/>
              </a:rPr>
              <a:t>2</a:t>
            </a:r>
          </a:p>
        </p:txBody>
      </p:sp>
      <p:sp>
        <p:nvSpPr>
          <p:cNvPr id="11" name="TextBox 10"/>
          <p:cNvSpPr txBox="1"/>
          <p:nvPr/>
        </p:nvSpPr>
        <p:spPr>
          <a:xfrm>
            <a:off x="5755774" y="3631620"/>
            <a:ext cx="900888" cy="292388"/>
          </a:xfrm>
          <a:prstGeom prst="rect">
            <a:avLst/>
          </a:prstGeom>
          <a:noFill/>
        </p:spPr>
        <p:txBody>
          <a:bodyPr wrap="none" lIns="0" tIns="0" rIns="0" bIns="0" rtlCol="0">
            <a:spAutoFit/>
          </a:bodyPr>
          <a:lstStyle/>
          <a:p>
            <a:pPr eaLnBrk="0" hangingPunct="0"/>
            <a:r>
              <a:rPr lang="en-US" sz="1900" b="1" dirty="0">
                <a:solidFill>
                  <a:srgbClr val="FFFFFF"/>
                </a:solidFill>
                <a:latin typeface="Arial" pitchFamily="34" charset="0"/>
                <a:ea typeface="ＭＳ Ｐゴシック" charset="0"/>
                <a:cs typeface="Arial" pitchFamily="34" charset="0"/>
              </a:rPr>
              <a:t>C</a:t>
            </a:r>
            <a:r>
              <a:rPr lang="en-US" sz="1900" b="1" baseline="-25000" dirty="0">
                <a:solidFill>
                  <a:srgbClr val="FFFFFF"/>
                </a:solidFill>
                <a:latin typeface="Arial" pitchFamily="34" charset="0"/>
                <a:ea typeface="ＭＳ Ｐゴシック" charset="0"/>
                <a:cs typeface="Arial" pitchFamily="34" charset="0"/>
              </a:rPr>
              <a:t>6</a:t>
            </a:r>
            <a:r>
              <a:rPr lang="en-US" sz="1900" b="1" dirty="0">
                <a:solidFill>
                  <a:srgbClr val="FFFFFF"/>
                </a:solidFill>
                <a:latin typeface="Arial" pitchFamily="34" charset="0"/>
                <a:ea typeface="ＭＳ Ｐゴシック" charset="0"/>
                <a:cs typeface="Arial" pitchFamily="34" charset="0"/>
              </a:rPr>
              <a:t>H</a:t>
            </a:r>
            <a:r>
              <a:rPr lang="en-US" sz="1900" b="1" baseline="-25000" dirty="0">
                <a:solidFill>
                  <a:srgbClr val="FFFFFF"/>
                </a:solidFill>
                <a:latin typeface="Arial" pitchFamily="34" charset="0"/>
                <a:ea typeface="ＭＳ Ｐゴシック" charset="0"/>
                <a:cs typeface="Arial" pitchFamily="34" charset="0"/>
              </a:rPr>
              <a:t>12</a:t>
            </a:r>
            <a:r>
              <a:rPr lang="en-US" sz="1900" b="1" dirty="0">
                <a:solidFill>
                  <a:srgbClr val="FFFFFF"/>
                </a:solidFill>
                <a:latin typeface="Arial" pitchFamily="34" charset="0"/>
                <a:ea typeface="ＭＳ Ｐゴシック" charset="0"/>
                <a:cs typeface="Arial" pitchFamily="34" charset="0"/>
              </a:rPr>
              <a:t>O</a:t>
            </a:r>
            <a:r>
              <a:rPr lang="en-US" sz="1900" b="1" baseline="-25000" dirty="0">
                <a:solidFill>
                  <a:srgbClr val="FFFFFF"/>
                </a:solidFill>
                <a:latin typeface="Arial" pitchFamily="34" charset="0"/>
                <a:ea typeface="ＭＳ Ｐゴシック" charset="0"/>
                <a:cs typeface="Arial" pitchFamily="34" charset="0"/>
              </a:rPr>
              <a:t>6</a:t>
            </a:r>
          </a:p>
        </p:txBody>
      </p:sp>
      <p:sp>
        <p:nvSpPr>
          <p:cNvPr id="12" name="TextBox 11"/>
          <p:cNvSpPr txBox="1"/>
          <p:nvPr/>
        </p:nvSpPr>
        <p:spPr>
          <a:xfrm>
            <a:off x="2213483" y="3631620"/>
            <a:ext cx="658835" cy="292388"/>
          </a:xfrm>
          <a:prstGeom prst="rect">
            <a:avLst/>
          </a:prstGeom>
          <a:noFill/>
        </p:spPr>
        <p:txBody>
          <a:bodyPr wrap="none" lIns="0" tIns="0" rIns="0" bIns="0" rtlCol="0">
            <a:spAutoFit/>
          </a:bodyPr>
          <a:lstStyle/>
          <a:p>
            <a:pPr eaLnBrk="0" hangingPunct="0"/>
            <a:r>
              <a:rPr lang="en-US" sz="1900" b="1" dirty="0">
                <a:solidFill>
                  <a:srgbClr val="FFFFFF"/>
                </a:solidFill>
                <a:latin typeface="Arial" pitchFamily="34" charset="0"/>
                <a:ea typeface="ＭＳ Ｐゴシック" charset="0"/>
                <a:cs typeface="Arial" pitchFamily="34" charset="0"/>
              </a:rPr>
              <a:t>6 H</a:t>
            </a:r>
            <a:r>
              <a:rPr lang="en-US" sz="1900" b="1" baseline="-25000" dirty="0">
                <a:solidFill>
                  <a:srgbClr val="FFFFFF"/>
                </a:solidFill>
                <a:latin typeface="Arial" pitchFamily="34" charset="0"/>
                <a:ea typeface="ＭＳ Ｐゴシック" charset="0"/>
                <a:cs typeface="Arial" pitchFamily="34" charset="0"/>
              </a:rPr>
              <a:t>2</a:t>
            </a:r>
            <a:r>
              <a:rPr lang="en-US" sz="1900" b="1" dirty="0">
                <a:solidFill>
                  <a:srgbClr val="FFFFFF"/>
                </a:solidFill>
                <a:latin typeface="Arial" pitchFamily="34" charset="0"/>
                <a:ea typeface="ＭＳ Ｐゴシック" charset="0"/>
                <a:cs typeface="Arial" pitchFamily="34" charset="0"/>
              </a:rPr>
              <a:t>O</a:t>
            </a:r>
          </a:p>
        </p:txBody>
      </p:sp>
      <p:sp>
        <p:nvSpPr>
          <p:cNvPr id="13" name="TextBox 12"/>
          <p:cNvSpPr txBox="1"/>
          <p:nvPr/>
        </p:nvSpPr>
        <p:spPr>
          <a:xfrm>
            <a:off x="453636" y="3631620"/>
            <a:ext cx="658835" cy="292388"/>
          </a:xfrm>
          <a:prstGeom prst="rect">
            <a:avLst/>
          </a:prstGeom>
          <a:noFill/>
        </p:spPr>
        <p:txBody>
          <a:bodyPr wrap="none" lIns="0" tIns="0" rIns="0" bIns="0" rtlCol="0">
            <a:spAutoFit/>
          </a:bodyPr>
          <a:lstStyle/>
          <a:p>
            <a:pPr eaLnBrk="0" hangingPunct="0"/>
            <a:r>
              <a:rPr lang="en-US" sz="1900" b="1" dirty="0">
                <a:solidFill>
                  <a:srgbClr val="000000"/>
                </a:solidFill>
                <a:latin typeface="Arial" pitchFamily="34" charset="0"/>
                <a:ea typeface="ＭＳ Ｐゴシック" charset="0"/>
                <a:cs typeface="Arial" pitchFamily="34" charset="0"/>
              </a:rPr>
              <a:t>6 </a:t>
            </a:r>
            <a:r>
              <a:rPr lang="en-US" sz="1900" b="1" dirty="0" smtClean="0">
                <a:solidFill>
                  <a:srgbClr val="000000"/>
                </a:solidFill>
                <a:latin typeface="Arial" pitchFamily="34" charset="0"/>
                <a:ea typeface="ＭＳ Ｐゴシック" charset="0"/>
                <a:cs typeface="Arial" pitchFamily="34" charset="0"/>
              </a:rPr>
              <a:t>CO</a:t>
            </a:r>
            <a:r>
              <a:rPr lang="en-US" sz="1900" b="1" baseline="-25000" dirty="0" smtClean="0">
                <a:solidFill>
                  <a:srgbClr val="000000"/>
                </a:solidFill>
                <a:latin typeface="Arial" pitchFamily="34" charset="0"/>
                <a:ea typeface="ＭＳ Ｐゴシック" charset="0"/>
                <a:cs typeface="Arial" pitchFamily="34" charset="0"/>
              </a:rPr>
              <a:t>2</a:t>
            </a:r>
            <a:endParaRPr lang="en-US" sz="1900" b="1" baseline="-25000" dirty="0">
              <a:solidFill>
                <a:srgbClr val="000000"/>
              </a:solidFill>
              <a:latin typeface="Arial" pitchFamily="34" charset="0"/>
              <a:ea typeface="ＭＳ Ｐゴシック" charset="0"/>
              <a:cs typeface="Arial" pitchFamily="34" charset="0"/>
            </a:endParaRPr>
          </a:p>
        </p:txBody>
      </p:sp>
    </p:spTree>
    <p:extLst>
      <p:ext uri="{BB962C8B-B14F-4D97-AF65-F5344CB8AC3E}">
        <p14:creationId xmlns:p14="http://schemas.microsoft.com/office/powerpoint/2010/main" val="41122505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661851" y="1950719"/>
            <a:ext cx="7950926" cy="4226243"/>
          </a:xfrm>
        </p:spPr>
        <p:txBody>
          <a:bodyPr/>
          <a:lstStyle/>
          <a:p>
            <a:r>
              <a:rPr lang="en-US" sz="2400" b="1" dirty="0" smtClean="0">
                <a:latin typeface="Cambria" panose="02040503050406030204" pitchFamily="18" charset="0"/>
              </a:rPr>
              <a:t>Photosynthesis is a chemical transformation that requires a lot of energy, and sunlight absorbed by chlorophyll provides that energy.</a:t>
            </a:r>
          </a:p>
          <a:p>
            <a:pPr lvl="1"/>
            <a:r>
              <a:rPr lang="en-US" sz="2400" b="1" dirty="0" smtClean="0">
                <a:latin typeface="Cambria" panose="02040503050406030204" pitchFamily="18" charset="0"/>
              </a:rPr>
              <a:t>Recall that cellular respiration is a process of electron transfer. A “fall” of electrons from food molecules to oxygen to form water releases the energy that mitochondria</a:t>
            </a:r>
            <a:r>
              <a:rPr lang="zh-CN" altLang="en-US" sz="2000" b="1" dirty="0" smtClean="0">
                <a:latin typeface="楷体" panose="02010609060101010101" pitchFamily="49" charset="-122"/>
                <a:ea typeface="楷体" panose="02010609060101010101" pitchFamily="49" charset="-122"/>
              </a:rPr>
              <a:t>（线粒体）</a:t>
            </a:r>
            <a:r>
              <a:rPr lang="en-US" sz="2400" b="1" dirty="0" smtClean="0">
                <a:latin typeface="Cambria" panose="02040503050406030204" pitchFamily="18" charset="0"/>
              </a:rPr>
              <a:t> can use to make ATP.</a:t>
            </a:r>
          </a:p>
          <a:p>
            <a:pPr lvl="1"/>
            <a:r>
              <a:rPr lang="en-US" sz="2400" b="1" dirty="0" smtClean="0">
                <a:latin typeface="Cambria" panose="02040503050406030204" pitchFamily="18" charset="0"/>
              </a:rPr>
              <a:t>The opposite occurs in photosynthesis: Electrons are added to carbon dioxide to produce sugar. </a:t>
            </a:r>
          </a:p>
        </p:txBody>
      </p:sp>
      <p:sp>
        <p:nvSpPr>
          <p:cNvPr id="6" name="Rectangle 2"/>
          <p:cNvSpPr>
            <a:spLocks noGrp="1" noChangeArrowheads="1"/>
          </p:cNvSpPr>
          <p:nvPr>
            <p:ph type="title"/>
          </p:nvPr>
        </p:nvSpPr>
        <p:spPr>
          <a:xfrm>
            <a:off x="696686" y="454739"/>
            <a:ext cx="8133805" cy="1086678"/>
          </a:xfrm>
        </p:spPr>
        <p:txBody>
          <a:bodyPr/>
          <a:lstStyle/>
          <a:p>
            <a:r>
              <a:rPr lang="en-US" sz="4000" dirty="0" smtClean="0">
                <a:solidFill>
                  <a:srgbClr val="FF0000"/>
                </a:solidFill>
                <a:latin typeface="Cambria" panose="02040503050406030204" pitchFamily="18" charset="0"/>
              </a:rPr>
              <a:t>Energy Transformations: </a:t>
            </a:r>
            <a:br>
              <a:rPr lang="en-US" sz="4000" dirty="0" smtClean="0">
                <a:solidFill>
                  <a:srgbClr val="FF0000"/>
                </a:solidFill>
                <a:latin typeface="Cambria" panose="02040503050406030204" pitchFamily="18" charset="0"/>
              </a:rPr>
            </a:br>
            <a:r>
              <a:rPr lang="en-US" sz="3600" dirty="0" smtClean="0">
                <a:solidFill>
                  <a:srgbClr val="FF0000"/>
                </a:solidFill>
                <a:latin typeface="Cambria" panose="02040503050406030204" pitchFamily="18" charset="0"/>
              </a:rPr>
              <a:t>An Overview of Photosynthesis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944" y="204216"/>
            <a:ext cx="5468112" cy="6449568"/>
          </a:xfrm>
          <a:prstGeom prst="rect">
            <a:avLst/>
          </a:prstGeom>
        </p:spPr>
      </p:pic>
      <p:sp>
        <p:nvSpPr>
          <p:cNvPr id="4" name="TextBox 3"/>
          <p:cNvSpPr txBox="1"/>
          <p:nvPr/>
        </p:nvSpPr>
        <p:spPr>
          <a:xfrm>
            <a:off x="1737716" y="0"/>
            <a:ext cx="5828775" cy="584775"/>
          </a:xfrm>
          <a:prstGeom prst="rect">
            <a:avLst/>
          </a:prstGeom>
          <a:noFill/>
        </p:spPr>
        <p:txBody>
          <a:bodyPr wrap="none" rtlCol="0">
            <a:spAutoFit/>
          </a:bodyPr>
          <a:lstStyle/>
          <a:p>
            <a:pPr eaLnBrk="0" hangingPunct="0"/>
            <a:r>
              <a:rPr lang="en-US" sz="3200" b="1" dirty="0">
                <a:solidFill>
                  <a:srgbClr val="FF0000"/>
                </a:solidFill>
                <a:latin typeface="Cambria" panose="02040503050406030204" pitchFamily="18" charset="0"/>
                <a:ea typeface="ＭＳ Ｐゴシック" charset="0"/>
                <a:cs typeface="Arial" pitchFamily="34" charset="0"/>
              </a:rPr>
              <a:t>Why Photosynthesis </a:t>
            </a:r>
            <a:r>
              <a:rPr lang="en-US" sz="3200" b="1" dirty="0" smtClean="0">
                <a:solidFill>
                  <a:srgbClr val="FF0000"/>
                </a:solidFill>
                <a:latin typeface="Cambria" panose="02040503050406030204" pitchFamily="18" charset="0"/>
                <a:ea typeface="ＭＳ Ｐゴシック" charset="0"/>
                <a:cs typeface="Arial" pitchFamily="34" charset="0"/>
              </a:rPr>
              <a:t>Matters ?</a:t>
            </a:r>
            <a:endParaRPr lang="en-US" sz="3200" b="1" dirty="0">
              <a:solidFill>
                <a:srgbClr val="FF0000"/>
              </a:solidFill>
              <a:latin typeface="Cambria" panose="02040503050406030204" pitchFamily="18" charset="0"/>
              <a:ea typeface="ＭＳ Ｐゴシック" charset="0"/>
              <a:cs typeface="Arial" pitchFamily="34" charset="0"/>
            </a:endParaRPr>
          </a:p>
        </p:txBody>
      </p:sp>
    </p:spTree>
    <p:extLst>
      <p:ext uri="{BB962C8B-B14F-4D97-AF65-F5344CB8AC3E}">
        <p14:creationId xmlns:p14="http://schemas.microsoft.com/office/powerpoint/2010/main" val="3189737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696686" y="2135248"/>
            <a:ext cx="7968343" cy="3573574"/>
          </a:xfrm>
        </p:spPr>
        <p:txBody>
          <a:bodyPr/>
          <a:lstStyle/>
          <a:p>
            <a:r>
              <a:rPr lang="en-US" sz="2400" b="1" dirty="0" smtClean="0">
                <a:latin typeface="Cambria" panose="02040503050406030204" pitchFamily="18" charset="0"/>
              </a:rPr>
              <a:t>The overall equation for photosynthesis is a simple summary of a complex process. </a:t>
            </a:r>
          </a:p>
          <a:p>
            <a:pPr lvl="1"/>
            <a:r>
              <a:rPr lang="en-US" sz="2400" b="1" dirty="0" smtClean="0">
                <a:latin typeface="Cambria" panose="02040503050406030204" pitchFamily="18" charset="0"/>
              </a:rPr>
              <a:t>Like many energy-producing processes within cells, photosynthesis is a multistep chemical pathway, with each step in the path producing products that are used as reactants in the next step. </a:t>
            </a:r>
          </a:p>
          <a:p>
            <a:pPr lvl="1"/>
            <a:r>
              <a:rPr lang="en-US" sz="2400" b="1" dirty="0" smtClean="0">
                <a:latin typeface="Cambria" panose="02040503050406030204" pitchFamily="18" charset="0"/>
              </a:rPr>
              <a:t>This is a clear example of one of biology’s major themes: the use of metabolic pathways to obtain, process, and store energy. </a:t>
            </a:r>
          </a:p>
        </p:txBody>
      </p:sp>
      <p:sp>
        <p:nvSpPr>
          <p:cNvPr id="6" name="Rectangle 2"/>
          <p:cNvSpPr>
            <a:spLocks noGrp="1" noChangeArrowheads="1"/>
          </p:cNvSpPr>
          <p:nvPr>
            <p:ph type="title"/>
          </p:nvPr>
        </p:nvSpPr>
        <p:spPr>
          <a:xfrm>
            <a:off x="696686" y="528880"/>
            <a:ext cx="8133805" cy="1104095"/>
          </a:xfrm>
        </p:spPr>
        <p:txBody>
          <a:bodyPr/>
          <a:lstStyle/>
          <a:p>
            <a:r>
              <a:rPr lang="en-US" sz="4000" dirty="0" smtClean="0">
                <a:solidFill>
                  <a:srgbClr val="FF0000"/>
                </a:solidFill>
                <a:latin typeface="Cambria" panose="02040503050406030204" pitchFamily="18" charset="0"/>
              </a:rPr>
              <a:t>Energy Transformations: </a:t>
            </a:r>
            <a:br>
              <a:rPr lang="en-US" sz="4000" dirty="0" smtClean="0">
                <a:solidFill>
                  <a:srgbClr val="FF0000"/>
                </a:solidFill>
                <a:latin typeface="Cambria" panose="02040503050406030204" pitchFamily="18" charset="0"/>
              </a:rPr>
            </a:br>
            <a:r>
              <a:rPr lang="en-US" sz="3600" dirty="0" smtClean="0">
                <a:solidFill>
                  <a:srgbClr val="FF0000"/>
                </a:solidFill>
                <a:latin typeface="Cambria" panose="02040503050406030204" pitchFamily="18" charset="0"/>
              </a:rPr>
              <a:t>An Overview of Photosynthesis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408" y="204216"/>
            <a:ext cx="6425184" cy="6449568"/>
          </a:xfrm>
          <a:prstGeom prst="rect">
            <a:avLst/>
          </a:prstGeom>
        </p:spPr>
      </p:pic>
      <p:sp>
        <p:nvSpPr>
          <p:cNvPr id="4" name="TextBox 3"/>
          <p:cNvSpPr txBox="1"/>
          <p:nvPr/>
        </p:nvSpPr>
        <p:spPr>
          <a:xfrm>
            <a:off x="4054764" y="461819"/>
            <a:ext cx="1467068"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Chloroplast</a:t>
            </a:r>
          </a:p>
        </p:txBody>
      </p:sp>
      <p:sp>
        <p:nvSpPr>
          <p:cNvPr id="6" name="TextBox 5"/>
          <p:cNvSpPr txBox="1"/>
          <p:nvPr/>
        </p:nvSpPr>
        <p:spPr>
          <a:xfrm>
            <a:off x="4153950" y="1865501"/>
            <a:ext cx="928459"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NADP</a:t>
            </a:r>
            <a:r>
              <a:rPr lang="en-US" sz="1800" b="1" baseline="30000" dirty="0" smtClean="0">
                <a:solidFill>
                  <a:srgbClr val="000000"/>
                </a:solidFill>
                <a:latin typeface="Symbol"/>
                <a:ea typeface="ＭＳ Ｐゴシック" charset="0"/>
                <a:cs typeface="Arial" pitchFamily="34" charset="0"/>
              </a:rPr>
              <a:t>+</a:t>
            </a:r>
            <a:endParaRPr lang="en-US" sz="1800" b="1" baseline="30000" dirty="0">
              <a:solidFill>
                <a:srgbClr val="000000"/>
              </a:solidFill>
              <a:latin typeface="Symbol"/>
              <a:ea typeface="ＭＳ Ｐゴシック" charset="0"/>
              <a:cs typeface="Arial" pitchFamily="34" charset="0"/>
            </a:endParaRPr>
          </a:p>
        </p:txBody>
      </p:sp>
      <p:sp>
        <p:nvSpPr>
          <p:cNvPr id="7" name="TextBox 6"/>
          <p:cNvSpPr txBox="1"/>
          <p:nvPr/>
        </p:nvSpPr>
        <p:spPr>
          <a:xfrm>
            <a:off x="4263718" y="2281015"/>
            <a:ext cx="671979"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ADP</a:t>
            </a:r>
            <a:endParaRPr lang="en-US" sz="1800" b="1" baseline="30000" dirty="0">
              <a:solidFill>
                <a:srgbClr val="000000"/>
              </a:solidFill>
              <a:latin typeface="Arial" pitchFamily="34" charset="0"/>
              <a:ea typeface="ＭＳ Ｐゴシック" charset="0"/>
              <a:cs typeface="Arial" pitchFamily="34" charset="0"/>
            </a:endParaRPr>
          </a:p>
        </p:txBody>
      </p:sp>
      <p:sp>
        <p:nvSpPr>
          <p:cNvPr id="8" name="TextBox 7"/>
          <p:cNvSpPr txBox="1"/>
          <p:nvPr/>
        </p:nvSpPr>
        <p:spPr>
          <a:xfrm>
            <a:off x="2588531" y="2837507"/>
            <a:ext cx="1210588" cy="646331"/>
          </a:xfrm>
          <a:prstGeom prst="rect">
            <a:avLst/>
          </a:prstGeom>
          <a:noFill/>
        </p:spPr>
        <p:txBody>
          <a:bodyPr wrap="none" rtlCol="0">
            <a:spAutoFit/>
          </a:bodyPr>
          <a:lstStyle/>
          <a:p>
            <a:pPr algn="ctr" eaLnBrk="0" hangingPunct="0"/>
            <a:r>
              <a:rPr lang="en-US" sz="1800"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Light</a:t>
            </a:r>
          </a:p>
          <a:p>
            <a:pPr algn="ctr" eaLnBrk="0" hangingPunct="0"/>
            <a:r>
              <a:rPr lang="en-US" sz="1800"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reactions</a:t>
            </a:r>
            <a:endParaRPr lang="en-US" sz="1800" b="1" baseline="30000" dirty="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endParaRPr>
          </a:p>
        </p:txBody>
      </p:sp>
      <p:sp>
        <p:nvSpPr>
          <p:cNvPr id="9" name="TextBox 8"/>
          <p:cNvSpPr txBox="1"/>
          <p:nvPr/>
        </p:nvSpPr>
        <p:spPr>
          <a:xfrm>
            <a:off x="4658297" y="2577597"/>
            <a:ext cx="153888" cy="276999"/>
          </a:xfrm>
          <a:prstGeom prst="rect">
            <a:avLst/>
          </a:prstGeom>
          <a:noFill/>
        </p:spPr>
        <p:txBody>
          <a:bodyPr wrap="none" lIns="0" tIns="0" rIns="0" bIns="0"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P</a:t>
            </a:r>
            <a:endParaRPr lang="en-US" sz="1800" b="1" baseline="30000" dirty="0">
              <a:solidFill>
                <a:srgbClr val="000000"/>
              </a:solidFill>
              <a:latin typeface="Arial" pitchFamily="34" charset="0"/>
              <a:ea typeface="ＭＳ Ｐゴシック" charset="0"/>
              <a:cs typeface="Arial" pitchFamily="34" charset="0"/>
            </a:endParaRPr>
          </a:p>
        </p:txBody>
      </p:sp>
      <p:sp>
        <p:nvSpPr>
          <p:cNvPr id="10" name="TextBox 9"/>
          <p:cNvSpPr txBox="1"/>
          <p:nvPr/>
        </p:nvSpPr>
        <p:spPr>
          <a:xfrm>
            <a:off x="4282189" y="3744977"/>
            <a:ext cx="629211"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ATP</a:t>
            </a:r>
            <a:endParaRPr lang="en-US" sz="1800" b="1" baseline="30000" dirty="0">
              <a:solidFill>
                <a:srgbClr val="000000"/>
              </a:solidFill>
              <a:latin typeface="Arial" pitchFamily="34" charset="0"/>
              <a:ea typeface="ＭＳ Ｐゴシック" charset="0"/>
              <a:cs typeface="Arial" pitchFamily="34" charset="0"/>
            </a:endParaRPr>
          </a:p>
        </p:txBody>
      </p:sp>
      <p:sp>
        <p:nvSpPr>
          <p:cNvPr id="11" name="TextBox 10"/>
          <p:cNvSpPr txBox="1"/>
          <p:nvPr/>
        </p:nvSpPr>
        <p:spPr>
          <a:xfrm>
            <a:off x="4097005" y="4423849"/>
            <a:ext cx="1005403"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NADPH</a:t>
            </a:r>
            <a:endParaRPr lang="en-US" sz="1800" b="1" baseline="30000" dirty="0">
              <a:solidFill>
                <a:srgbClr val="000000"/>
              </a:solidFill>
              <a:latin typeface="Arial" pitchFamily="34" charset="0"/>
              <a:ea typeface="ＭＳ Ｐゴシック" charset="0"/>
              <a:cs typeface="Arial" pitchFamily="34" charset="0"/>
            </a:endParaRPr>
          </a:p>
        </p:txBody>
      </p:sp>
      <p:sp>
        <p:nvSpPr>
          <p:cNvPr id="15" name="TextBox 14"/>
          <p:cNvSpPr txBox="1"/>
          <p:nvPr/>
        </p:nvSpPr>
        <p:spPr>
          <a:xfrm>
            <a:off x="3023776" y="425535"/>
            <a:ext cx="431208" cy="276999"/>
          </a:xfrm>
          <a:prstGeom prst="rect">
            <a:avLst/>
          </a:prstGeom>
          <a:noFill/>
        </p:spPr>
        <p:txBody>
          <a:bodyPr wrap="none" lIns="0" tIns="0" rIns="0" bIns="0" rtlCol="0">
            <a:spAutoFit/>
          </a:bodyPr>
          <a:lstStyle/>
          <a:p>
            <a:pPr eaLnBrk="0" hangingPunct="0"/>
            <a:r>
              <a:rPr lang="en-US" sz="1800"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H</a:t>
            </a:r>
            <a:r>
              <a:rPr lang="en-US" sz="1800" b="1" baseline="-25000"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2</a:t>
            </a:r>
            <a:r>
              <a:rPr lang="en-US" sz="1800"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O</a:t>
            </a:r>
            <a:endParaRPr lang="en-US" sz="1800" b="1" baseline="-25000" dirty="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endParaRPr>
          </a:p>
        </p:txBody>
      </p:sp>
      <p:sp>
        <p:nvSpPr>
          <p:cNvPr id="16" name="Freeform 15"/>
          <p:cNvSpPr/>
          <p:nvPr/>
        </p:nvSpPr>
        <p:spPr bwMode="auto">
          <a:xfrm>
            <a:off x="4792980" y="792480"/>
            <a:ext cx="0" cy="373380"/>
          </a:xfrm>
          <a:custGeom>
            <a:avLst/>
            <a:gdLst>
              <a:gd name="connsiteX0" fmla="*/ 0 w 0"/>
              <a:gd name="connsiteY0" fmla="*/ 0 h 373380"/>
              <a:gd name="connsiteX1" fmla="*/ 0 w 0"/>
              <a:gd name="connsiteY1" fmla="*/ 373380 h 373380"/>
            </a:gdLst>
            <a:ahLst/>
            <a:cxnLst>
              <a:cxn ang="0">
                <a:pos x="connsiteX0" y="connsiteY0"/>
              </a:cxn>
              <a:cxn ang="0">
                <a:pos x="connsiteX1" y="connsiteY1"/>
              </a:cxn>
            </a:cxnLst>
            <a:rect l="l" t="t" r="r" b="b"/>
            <a:pathLst>
              <a:path h="373380">
                <a:moveTo>
                  <a:pt x="0" y="0"/>
                </a:moveTo>
                <a:lnTo>
                  <a:pt x="0" y="37338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7" name="TextBox 16"/>
          <p:cNvSpPr txBox="1"/>
          <p:nvPr/>
        </p:nvSpPr>
        <p:spPr>
          <a:xfrm>
            <a:off x="5950673" y="403763"/>
            <a:ext cx="431208" cy="276999"/>
          </a:xfrm>
          <a:prstGeom prst="rect">
            <a:avLst/>
          </a:prstGeom>
          <a:noFill/>
        </p:spPr>
        <p:txBody>
          <a:bodyPr wrap="none" lIns="0" tIns="0" rIns="0" bIns="0"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CO</a:t>
            </a:r>
            <a:r>
              <a:rPr lang="en-US" sz="1800" b="1" baseline="-25000" dirty="0" smtClean="0">
                <a:solidFill>
                  <a:srgbClr val="000000"/>
                </a:solidFill>
                <a:latin typeface="Arial" pitchFamily="34" charset="0"/>
                <a:ea typeface="ＭＳ Ｐゴシック" charset="0"/>
                <a:cs typeface="Arial" pitchFamily="34" charset="0"/>
              </a:rPr>
              <a:t>2</a:t>
            </a:r>
            <a:endParaRPr lang="en-US" sz="1800" b="1" baseline="-25000" dirty="0">
              <a:solidFill>
                <a:srgbClr val="000000"/>
              </a:solidFill>
              <a:latin typeface="Arial" pitchFamily="34" charset="0"/>
              <a:ea typeface="ＭＳ Ｐゴシック" charset="0"/>
              <a:cs typeface="Arial" pitchFamily="34" charset="0"/>
            </a:endParaRPr>
          </a:p>
        </p:txBody>
      </p:sp>
      <p:sp>
        <p:nvSpPr>
          <p:cNvPr id="18" name="TextBox 17"/>
          <p:cNvSpPr txBox="1"/>
          <p:nvPr/>
        </p:nvSpPr>
        <p:spPr>
          <a:xfrm>
            <a:off x="5633851" y="2782669"/>
            <a:ext cx="1107997" cy="656590"/>
          </a:xfrm>
          <a:prstGeom prst="rect">
            <a:avLst/>
          </a:prstGeom>
          <a:noFill/>
        </p:spPr>
        <p:txBody>
          <a:bodyPr wrap="none" rtlCol="0">
            <a:spAutoFit/>
          </a:bodyPr>
          <a:lstStyle/>
          <a:p>
            <a:pPr algn="ctr" eaLnBrk="0" hangingPunct="0">
              <a:lnSpc>
                <a:spcPts val="2200"/>
              </a:lnSpc>
            </a:pPr>
            <a:r>
              <a:rPr lang="en-US"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Calvin</a:t>
            </a:r>
          </a:p>
          <a:p>
            <a:pPr algn="ctr" eaLnBrk="0" hangingPunct="0">
              <a:lnSpc>
                <a:spcPts val="2200"/>
              </a:lnSpc>
            </a:pPr>
            <a:r>
              <a:rPr lang="en-US"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cycle</a:t>
            </a:r>
            <a:endParaRPr lang="en-US" b="1" baseline="30000" dirty="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endParaRPr>
          </a:p>
        </p:txBody>
      </p:sp>
      <p:sp>
        <p:nvSpPr>
          <p:cNvPr id="19" name="TextBox 18"/>
          <p:cNvSpPr txBox="1"/>
          <p:nvPr/>
        </p:nvSpPr>
        <p:spPr>
          <a:xfrm>
            <a:off x="5797079" y="5896972"/>
            <a:ext cx="838691" cy="356508"/>
          </a:xfrm>
          <a:prstGeom prst="rect">
            <a:avLst/>
          </a:prstGeom>
          <a:noFill/>
        </p:spPr>
        <p:txBody>
          <a:bodyPr wrap="none" rtlCol="0">
            <a:spAutoFit/>
          </a:bodyPr>
          <a:lstStyle/>
          <a:p>
            <a:pPr algn="ctr" eaLnBrk="0" hangingPunct="0">
              <a:lnSpc>
                <a:spcPts val="2200"/>
              </a:lnSpc>
            </a:pPr>
            <a:r>
              <a:rPr lang="en-US" sz="1800" b="1" dirty="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Sugar</a:t>
            </a:r>
            <a:endParaRPr lang="en-US" sz="1800" b="1" baseline="30000" dirty="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endParaRPr>
          </a:p>
        </p:txBody>
      </p:sp>
      <p:sp>
        <p:nvSpPr>
          <p:cNvPr id="20" name="TextBox 19"/>
          <p:cNvSpPr txBox="1"/>
          <p:nvPr/>
        </p:nvSpPr>
        <p:spPr>
          <a:xfrm>
            <a:off x="4308321" y="2505075"/>
            <a:ext cx="311304" cy="369332"/>
          </a:xfrm>
          <a:prstGeom prst="rect">
            <a:avLst/>
          </a:prstGeom>
          <a:noFill/>
        </p:spPr>
        <p:txBody>
          <a:bodyPr wrap="none" rtlCol="0">
            <a:spAutoFit/>
          </a:bodyPr>
          <a:lstStyle/>
          <a:p>
            <a:pPr eaLnBrk="0" hangingPunct="0"/>
            <a:r>
              <a:rPr lang="en-US" sz="1800" b="1" dirty="0" smtClean="0">
                <a:solidFill>
                  <a:srgbClr val="000000"/>
                </a:solidFill>
                <a:latin typeface="Symbol" pitchFamily="18" charset="2"/>
                <a:ea typeface="ＭＳ Ｐゴシック" charset="0"/>
                <a:sym typeface="Symbol"/>
              </a:rPr>
              <a:t></a:t>
            </a:r>
            <a:endParaRPr lang="en-US" sz="1800" b="1" dirty="0">
              <a:solidFill>
                <a:srgbClr val="000000"/>
              </a:solidFill>
              <a:latin typeface="Symbol" pitchFamily="18" charset="2"/>
              <a:ea typeface="ＭＳ Ｐゴシック" charset="0"/>
            </a:endParaRPr>
          </a:p>
        </p:txBody>
      </p:sp>
      <p:sp>
        <p:nvSpPr>
          <p:cNvPr id="25" name="TextBox 24"/>
          <p:cNvSpPr txBox="1"/>
          <p:nvPr/>
        </p:nvSpPr>
        <p:spPr>
          <a:xfrm>
            <a:off x="1832431" y="820265"/>
            <a:ext cx="564257" cy="276999"/>
          </a:xfrm>
          <a:prstGeom prst="rect">
            <a:avLst/>
          </a:prstGeom>
          <a:noFill/>
        </p:spPr>
        <p:txBody>
          <a:bodyPr wrap="none" lIns="0" tIns="0" rIns="0" bIns="0"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Light</a:t>
            </a:r>
            <a:endParaRPr lang="en-US" sz="1800" b="1" dirty="0">
              <a:solidFill>
                <a:srgbClr val="000000"/>
              </a:solidFill>
              <a:latin typeface="Arial" pitchFamily="34" charset="0"/>
              <a:ea typeface="ＭＳ Ｐゴシック" charset="0"/>
              <a:cs typeface="Arial" pitchFamily="34" charset="0"/>
            </a:endParaRPr>
          </a:p>
        </p:txBody>
      </p:sp>
      <p:sp>
        <p:nvSpPr>
          <p:cNvPr id="26" name="TextBox 25"/>
          <p:cNvSpPr txBox="1"/>
          <p:nvPr/>
        </p:nvSpPr>
        <p:spPr>
          <a:xfrm>
            <a:off x="3097698" y="5776253"/>
            <a:ext cx="264496" cy="276999"/>
          </a:xfrm>
          <a:prstGeom prst="rect">
            <a:avLst/>
          </a:prstGeom>
          <a:noFill/>
        </p:spPr>
        <p:txBody>
          <a:bodyPr wrap="none" lIns="0" tIns="0" rIns="0" bIns="0" rtlCol="0">
            <a:spAutoFit/>
          </a:bodyPr>
          <a:lstStyle/>
          <a:p>
            <a:pPr eaLnBrk="0" hangingPunct="0"/>
            <a:r>
              <a:rPr lang="en-US" sz="1800" b="1" dirty="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O</a:t>
            </a:r>
            <a:r>
              <a:rPr lang="en-US" sz="1800" b="1" baseline="-25000" dirty="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2</a:t>
            </a:r>
          </a:p>
        </p:txBody>
      </p:sp>
      <p:sp>
        <p:nvSpPr>
          <p:cNvPr id="27" name="TextBox 26"/>
          <p:cNvSpPr txBox="1"/>
          <p:nvPr/>
        </p:nvSpPr>
        <p:spPr>
          <a:xfrm>
            <a:off x="4729498" y="4290221"/>
            <a:ext cx="112210" cy="246221"/>
          </a:xfrm>
          <a:prstGeom prst="rect">
            <a:avLst/>
          </a:prstGeom>
          <a:noFill/>
        </p:spPr>
        <p:txBody>
          <a:bodyPr wrap="none" lIns="0" tIns="0" rIns="0" bIns="0" rtlCol="0">
            <a:spAutoFit/>
          </a:bodyPr>
          <a:lstStyle/>
          <a:p>
            <a:pPr eaLnBrk="0" hangingPunct="0"/>
            <a:r>
              <a:rPr lang="en-US" b="1" baseline="30000" dirty="0">
                <a:solidFill>
                  <a:srgbClr val="000000"/>
                </a:solidFill>
                <a:latin typeface="Symbol" pitchFamily="18" charset="2"/>
                <a:ea typeface="ＭＳ Ｐゴシック" charset="0"/>
                <a:cs typeface="Arial" pitchFamily="34" charset="0"/>
                <a:sym typeface="Symbol"/>
              </a:rPr>
              <a:t></a:t>
            </a:r>
            <a:endParaRPr lang="en-US" b="1" baseline="30000" dirty="0">
              <a:solidFill>
                <a:srgbClr val="000000"/>
              </a:solidFill>
              <a:latin typeface="Symbol" pitchFamily="18" charset="2"/>
              <a:ea typeface="ＭＳ Ｐゴシック" charset="0"/>
              <a:cs typeface="Arial" pitchFamily="34" charset="0"/>
            </a:endParaRPr>
          </a:p>
        </p:txBody>
      </p:sp>
      <p:sp>
        <p:nvSpPr>
          <p:cNvPr id="28" name="TextBox 27"/>
          <p:cNvSpPr txBox="1"/>
          <p:nvPr/>
        </p:nvSpPr>
        <p:spPr>
          <a:xfrm>
            <a:off x="4358032" y="4290221"/>
            <a:ext cx="112210" cy="246221"/>
          </a:xfrm>
          <a:prstGeom prst="rect">
            <a:avLst/>
          </a:prstGeom>
          <a:noFill/>
        </p:spPr>
        <p:txBody>
          <a:bodyPr wrap="none" lIns="0" tIns="0" rIns="0" bIns="0" rtlCol="0">
            <a:spAutoFit/>
          </a:bodyPr>
          <a:lstStyle/>
          <a:p>
            <a:pPr eaLnBrk="0" hangingPunct="0"/>
            <a:r>
              <a:rPr lang="en-US" b="1" baseline="30000" dirty="0">
                <a:solidFill>
                  <a:srgbClr val="000000"/>
                </a:solidFill>
                <a:latin typeface="Symbol" pitchFamily="18" charset="2"/>
                <a:ea typeface="ＭＳ Ｐゴシック" charset="0"/>
                <a:cs typeface="Arial" pitchFamily="34" charset="0"/>
                <a:sym typeface="Symbol"/>
              </a:rPr>
              <a:t></a:t>
            </a:r>
            <a:endParaRPr lang="en-US" b="1" baseline="30000" dirty="0">
              <a:solidFill>
                <a:srgbClr val="000000"/>
              </a:solidFill>
              <a:latin typeface="Symbol" pitchFamily="18" charset="2"/>
              <a:ea typeface="ＭＳ Ｐゴシック" charset="0"/>
              <a:cs typeface="Arial" pitchFamily="34" charset="0"/>
            </a:endParaRPr>
          </a:p>
        </p:txBody>
      </p:sp>
    </p:spTree>
    <p:extLst>
      <p:ext uri="{BB962C8B-B14F-4D97-AF65-F5344CB8AC3E}">
        <p14:creationId xmlns:p14="http://schemas.microsoft.com/office/powerpoint/2010/main" val="2706788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670559" y="2037805"/>
            <a:ext cx="8159931" cy="4139157"/>
          </a:xfrm>
        </p:spPr>
        <p:txBody>
          <a:bodyPr/>
          <a:lstStyle/>
          <a:p>
            <a:r>
              <a:rPr lang="en-US" sz="2400" b="1" dirty="0" smtClean="0">
                <a:latin typeface="Cambria" panose="02040503050406030204" pitchFamily="18" charset="0"/>
              </a:rPr>
              <a:t>Photosynthesis occurs in two stages.</a:t>
            </a:r>
          </a:p>
          <a:p>
            <a:pPr marL="971550" lvl="1" indent="-514350">
              <a:buFont typeface="+mj-lt"/>
              <a:buAutoNum type="arabicPeriod"/>
            </a:pPr>
            <a:r>
              <a:rPr lang="en-US" sz="2400" b="1" dirty="0" smtClean="0">
                <a:latin typeface="Cambria" panose="02040503050406030204" pitchFamily="18" charset="0"/>
              </a:rPr>
              <a:t>In the </a:t>
            </a:r>
            <a:r>
              <a:rPr lang="en-US" sz="2800" b="1" dirty="0" smtClean="0">
                <a:solidFill>
                  <a:srgbClr val="FF0000"/>
                </a:solidFill>
                <a:latin typeface="Cambria" panose="02040503050406030204" pitchFamily="18" charset="0"/>
              </a:rPr>
              <a:t>light reactions</a:t>
            </a:r>
            <a:r>
              <a:rPr lang="en-US" sz="2400" b="1" dirty="0">
                <a:latin typeface="Cambria" panose="02040503050406030204" pitchFamily="18" charset="0"/>
              </a:rPr>
              <a:t>,</a:t>
            </a:r>
            <a:endParaRPr lang="en-US" sz="2400" b="1" dirty="0" smtClean="0">
              <a:latin typeface="Cambria" panose="02040503050406030204" pitchFamily="18" charset="0"/>
            </a:endParaRPr>
          </a:p>
          <a:p>
            <a:pPr lvl="2"/>
            <a:r>
              <a:rPr lang="en-US" b="1" dirty="0" smtClean="0">
                <a:latin typeface="Cambria" panose="02040503050406030204" pitchFamily="18" charset="0"/>
              </a:rPr>
              <a:t>chlorophyll in the thylakoid membranes absorbs solar energy, which is then converted to the chemical energy of ATP and </a:t>
            </a:r>
            <a:r>
              <a:rPr lang="en-US" b="1" dirty="0" smtClean="0">
                <a:solidFill>
                  <a:srgbClr val="FF0000"/>
                </a:solidFill>
                <a:latin typeface="Cambria" panose="02040503050406030204" pitchFamily="18" charset="0"/>
              </a:rPr>
              <a:t>NADPH</a:t>
            </a:r>
            <a:r>
              <a:rPr lang="en-US" b="1" dirty="0" smtClean="0">
                <a:latin typeface="Cambria" panose="02040503050406030204" pitchFamily="18" charset="0"/>
              </a:rPr>
              <a:t>, and</a:t>
            </a:r>
          </a:p>
          <a:p>
            <a:pPr lvl="2"/>
            <a:r>
              <a:rPr lang="en-US" b="1" dirty="0" smtClean="0">
                <a:latin typeface="Cambria" panose="02040503050406030204" pitchFamily="18" charset="0"/>
              </a:rPr>
              <a:t>water is split, providing a source of electrons and giving off O</a:t>
            </a:r>
            <a:r>
              <a:rPr lang="en-US" b="1" baseline="-25000" dirty="0" smtClean="0">
                <a:latin typeface="Cambria" panose="02040503050406030204" pitchFamily="18" charset="0"/>
              </a:rPr>
              <a:t>2</a:t>
            </a:r>
            <a:r>
              <a:rPr lang="en-US" b="1" dirty="0" smtClean="0">
                <a:latin typeface="Cambria" panose="02040503050406030204" pitchFamily="18" charset="0"/>
              </a:rPr>
              <a:t> gas as a by-product.</a:t>
            </a:r>
          </a:p>
        </p:txBody>
      </p:sp>
      <p:sp>
        <p:nvSpPr>
          <p:cNvPr id="6" name="Rectangle 2"/>
          <p:cNvSpPr>
            <a:spLocks noGrp="1" noChangeArrowheads="1"/>
          </p:cNvSpPr>
          <p:nvPr>
            <p:ph type="title"/>
          </p:nvPr>
        </p:nvSpPr>
        <p:spPr>
          <a:xfrm>
            <a:off x="696686" y="454739"/>
            <a:ext cx="8133805" cy="1112804"/>
          </a:xfrm>
        </p:spPr>
        <p:txBody>
          <a:bodyPr/>
          <a:lstStyle/>
          <a:p>
            <a:r>
              <a:rPr lang="en-US" sz="4000" dirty="0" smtClean="0">
                <a:solidFill>
                  <a:srgbClr val="FF0000"/>
                </a:solidFill>
                <a:latin typeface="Cambria" panose="02040503050406030204" pitchFamily="18" charset="0"/>
              </a:rPr>
              <a:t>Energy Transformations: </a:t>
            </a:r>
            <a:br>
              <a:rPr lang="en-US" sz="4000" dirty="0" smtClean="0">
                <a:solidFill>
                  <a:srgbClr val="FF0000"/>
                </a:solidFill>
                <a:latin typeface="Cambria" panose="02040503050406030204" pitchFamily="18" charset="0"/>
              </a:rPr>
            </a:br>
            <a:r>
              <a:rPr lang="en-US" sz="3600" dirty="0" smtClean="0">
                <a:solidFill>
                  <a:srgbClr val="FF0000"/>
                </a:solidFill>
                <a:latin typeface="Cambria" panose="02040503050406030204" pitchFamily="18" charset="0"/>
              </a:rPr>
              <a:t>An Overview of Photosynthesis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230659" y="1927653"/>
            <a:ext cx="8311980" cy="4249309"/>
          </a:xfrm>
        </p:spPr>
        <p:txBody>
          <a:bodyPr/>
          <a:lstStyle/>
          <a:p>
            <a:pPr marL="971550" lvl="1" indent="-514350">
              <a:buFont typeface="+mj-lt"/>
              <a:buAutoNum type="arabicPeriod" startAt="2"/>
            </a:pPr>
            <a:r>
              <a:rPr lang="en-US" sz="2400" b="1" dirty="0" smtClean="0">
                <a:latin typeface="Cambria" panose="02040503050406030204" pitchFamily="18" charset="0"/>
              </a:rPr>
              <a:t>The </a:t>
            </a:r>
            <a:r>
              <a:rPr lang="en-US" sz="2800" b="1" dirty="0" smtClean="0">
                <a:solidFill>
                  <a:srgbClr val="FF0000"/>
                </a:solidFill>
                <a:latin typeface="Cambria" panose="02040503050406030204" pitchFamily="18" charset="0"/>
              </a:rPr>
              <a:t>Calvin cycle </a:t>
            </a:r>
            <a:r>
              <a:rPr lang="en-US" sz="2400" b="1" dirty="0" smtClean="0">
                <a:latin typeface="Cambria" panose="02040503050406030204" pitchFamily="18" charset="0"/>
              </a:rPr>
              <a:t>uses the products of the light reactions to make sugar from carbon dioxide.</a:t>
            </a:r>
          </a:p>
          <a:p>
            <a:pPr lvl="2"/>
            <a:r>
              <a:rPr lang="en-US" b="1" dirty="0" smtClean="0">
                <a:latin typeface="Cambria" panose="02040503050406030204" pitchFamily="18" charset="0"/>
              </a:rPr>
              <a:t>ATP generated by the light reactions provides the energy for sugar synthesis.</a:t>
            </a:r>
          </a:p>
          <a:p>
            <a:pPr lvl="2"/>
            <a:r>
              <a:rPr lang="en-US" b="1" dirty="0" smtClean="0">
                <a:latin typeface="Cambria" panose="02040503050406030204" pitchFamily="18" charset="0"/>
              </a:rPr>
              <a:t>The NADPH produced by the light reactions provides the high-energy electrons that drive the synthesis of glucose from carbon dioxide. </a:t>
            </a:r>
          </a:p>
          <a:p>
            <a:pPr lvl="2"/>
            <a:r>
              <a:rPr lang="en-US" b="1" dirty="0" smtClean="0">
                <a:latin typeface="Cambria" panose="02040503050406030204" pitchFamily="18" charset="0"/>
              </a:rPr>
              <a:t>Thus, </a:t>
            </a:r>
            <a:r>
              <a:rPr lang="en-US" b="1" dirty="0" smtClean="0">
                <a:solidFill>
                  <a:srgbClr val="FF0000"/>
                </a:solidFill>
                <a:latin typeface="Cambria" panose="02040503050406030204" pitchFamily="18" charset="0"/>
              </a:rPr>
              <a:t>the Calvin cycle indirectly depends on light to produce sugar because it requires the supply of ATP and NADPH produced by the light reactions. </a:t>
            </a:r>
          </a:p>
        </p:txBody>
      </p:sp>
      <p:sp>
        <p:nvSpPr>
          <p:cNvPr id="6" name="Rectangle 2"/>
          <p:cNvSpPr>
            <a:spLocks noGrp="1" noChangeArrowheads="1"/>
          </p:cNvSpPr>
          <p:nvPr>
            <p:ph type="title"/>
          </p:nvPr>
        </p:nvSpPr>
        <p:spPr>
          <a:xfrm>
            <a:off x="696686" y="454739"/>
            <a:ext cx="8133805" cy="958863"/>
          </a:xfrm>
        </p:spPr>
        <p:txBody>
          <a:bodyPr/>
          <a:lstStyle/>
          <a:p>
            <a:r>
              <a:rPr lang="en-US" sz="4000" dirty="0" smtClean="0">
                <a:solidFill>
                  <a:srgbClr val="FF0000"/>
                </a:solidFill>
                <a:latin typeface="Cambria" panose="02040503050406030204" pitchFamily="18" charset="0"/>
              </a:rPr>
              <a:t>Energy Transformations: </a:t>
            </a:r>
            <a:br>
              <a:rPr lang="en-US" sz="4000" dirty="0" smtClean="0">
                <a:solidFill>
                  <a:srgbClr val="FF0000"/>
                </a:solidFill>
                <a:latin typeface="Cambria" panose="02040503050406030204" pitchFamily="18" charset="0"/>
              </a:rPr>
            </a:br>
            <a:r>
              <a:rPr lang="en-US" sz="3600" dirty="0" smtClean="0">
                <a:solidFill>
                  <a:srgbClr val="FF0000"/>
                </a:solidFill>
                <a:latin typeface="Cambria" panose="02040503050406030204" pitchFamily="18" charset="0"/>
              </a:rPr>
              <a:t>An Overview of Photosynthesis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696686" y="2018270"/>
            <a:ext cx="8133804" cy="4158692"/>
          </a:xfrm>
        </p:spPr>
        <p:txBody>
          <a:bodyPr/>
          <a:lstStyle/>
          <a:p>
            <a:r>
              <a:rPr lang="en-US" b="1" dirty="0" smtClean="0">
                <a:latin typeface="Cambria" panose="02040503050406030204" pitchFamily="18" charset="0"/>
              </a:rPr>
              <a:t>The initial incorporation of carbon from the atmosphere into organic compounds is called </a:t>
            </a:r>
            <a:r>
              <a:rPr lang="en-US" b="1" dirty="0" smtClean="0">
                <a:solidFill>
                  <a:srgbClr val="FF0000"/>
                </a:solidFill>
                <a:latin typeface="Cambria" panose="02040503050406030204" pitchFamily="18" charset="0"/>
              </a:rPr>
              <a:t>carbon fixation</a:t>
            </a:r>
            <a:r>
              <a:rPr lang="en-US" b="1" dirty="0" smtClean="0">
                <a:latin typeface="Cambria" panose="02040503050406030204" pitchFamily="18" charset="0"/>
              </a:rPr>
              <a:t>.</a:t>
            </a:r>
          </a:p>
          <a:p>
            <a:pPr lvl="1"/>
            <a:r>
              <a:rPr lang="en-US" b="1" dirty="0" smtClean="0">
                <a:latin typeface="Cambria" panose="02040503050406030204" pitchFamily="18" charset="0"/>
              </a:rPr>
              <a:t>This can help reduce the concentration of carbon dioxide in the atmosphere.</a:t>
            </a:r>
          </a:p>
        </p:txBody>
      </p:sp>
      <p:sp>
        <p:nvSpPr>
          <p:cNvPr id="6" name="Rectangle 2"/>
          <p:cNvSpPr>
            <a:spLocks noGrp="1" noChangeArrowheads="1"/>
          </p:cNvSpPr>
          <p:nvPr>
            <p:ph type="title"/>
          </p:nvPr>
        </p:nvSpPr>
        <p:spPr>
          <a:xfrm>
            <a:off x="696686" y="537118"/>
            <a:ext cx="8133805" cy="958863"/>
          </a:xfrm>
        </p:spPr>
        <p:txBody>
          <a:bodyPr/>
          <a:lstStyle/>
          <a:p>
            <a:r>
              <a:rPr lang="en-US" sz="4000" dirty="0" smtClean="0">
                <a:solidFill>
                  <a:srgbClr val="FF0000"/>
                </a:solidFill>
                <a:latin typeface="Cambria" panose="02040503050406030204" pitchFamily="18" charset="0"/>
              </a:rPr>
              <a:t>Energy Transformations: </a:t>
            </a:r>
            <a:br>
              <a:rPr lang="en-US" sz="4000" dirty="0" smtClean="0">
                <a:solidFill>
                  <a:srgbClr val="FF0000"/>
                </a:solidFill>
                <a:latin typeface="Cambria" panose="02040503050406030204" pitchFamily="18" charset="0"/>
              </a:rPr>
            </a:br>
            <a:r>
              <a:rPr lang="en-US" sz="3600" dirty="0" smtClean="0">
                <a:solidFill>
                  <a:srgbClr val="FF0000"/>
                </a:solidFill>
                <a:latin typeface="Cambria" panose="02040503050406030204" pitchFamily="18" charset="0"/>
              </a:rPr>
              <a:t>An Overview of Photosynthesis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696685" y="1959429"/>
            <a:ext cx="8038011" cy="4435247"/>
          </a:xfrm>
        </p:spPr>
        <p:txBody>
          <a:bodyPr/>
          <a:lstStyle/>
          <a:p>
            <a:r>
              <a:rPr lang="en-US" sz="2400" b="1" dirty="0" smtClean="0">
                <a:solidFill>
                  <a:srgbClr val="FF0000"/>
                </a:solidFill>
                <a:latin typeface="Cambria" panose="02040503050406030204" pitchFamily="18" charset="0"/>
              </a:rPr>
              <a:t>Deforestation</a:t>
            </a:r>
            <a:r>
              <a:rPr lang="zh-CN" altLang="en-US" sz="2000" b="1" dirty="0" smtClean="0">
                <a:solidFill>
                  <a:srgbClr val="FF0000"/>
                </a:solidFill>
                <a:latin typeface="楷体" panose="02010609060101010101" pitchFamily="49" charset="-122"/>
                <a:ea typeface="楷体" panose="02010609060101010101" pitchFamily="49" charset="-122"/>
              </a:rPr>
              <a:t>（采伐森林）</a:t>
            </a:r>
            <a:r>
              <a:rPr lang="en-US" sz="2400" b="1" dirty="0" smtClean="0">
                <a:latin typeface="Cambria" panose="02040503050406030204" pitchFamily="18" charset="0"/>
              </a:rPr>
              <a:t>, which removes a lot of photosynthetic plant life, thereby reduces the ability of the biosphere to absorb carbon.</a:t>
            </a:r>
          </a:p>
          <a:p>
            <a:r>
              <a:rPr lang="en-US" sz="2400" b="1" dirty="0" smtClean="0">
                <a:latin typeface="Cambria" panose="02040503050406030204" pitchFamily="18" charset="0"/>
              </a:rPr>
              <a:t>Planting new forests can have the opposite effect of fixing carbon from the atmosphere, potentially reducing the effect of the gases that contribute to global climate change. </a:t>
            </a:r>
          </a:p>
        </p:txBody>
      </p:sp>
      <p:sp>
        <p:nvSpPr>
          <p:cNvPr id="6" name="Rectangle 2"/>
          <p:cNvSpPr>
            <a:spLocks noGrp="1" noChangeArrowheads="1"/>
          </p:cNvSpPr>
          <p:nvPr>
            <p:ph type="title"/>
          </p:nvPr>
        </p:nvSpPr>
        <p:spPr>
          <a:xfrm>
            <a:off x="696686" y="454739"/>
            <a:ext cx="8133805" cy="958863"/>
          </a:xfrm>
        </p:spPr>
        <p:txBody>
          <a:bodyPr/>
          <a:lstStyle/>
          <a:p>
            <a:r>
              <a:rPr lang="en-US" sz="4000" dirty="0" smtClean="0">
                <a:solidFill>
                  <a:srgbClr val="FF0000"/>
                </a:solidFill>
                <a:latin typeface="Cambria" panose="02040503050406030204" pitchFamily="18" charset="0"/>
              </a:rPr>
              <a:t>Energy Transformations: </a:t>
            </a:r>
            <a:br>
              <a:rPr lang="en-US" sz="4000" dirty="0" smtClean="0">
                <a:solidFill>
                  <a:srgbClr val="FF0000"/>
                </a:solidFill>
                <a:latin typeface="Cambria" panose="02040503050406030204" pitchFamily="18" charset="0"/>
              </a:rPr>
            </a:br>
            <a:r>
              <a:rPr lang="en-US" sz="3600" dirty="0" smtClean="0">
                <a:solidFill>
                  <a:srgbClr val="FF0000"/>
                </a:solidFill>
                <a:latin typeface="Cambria" panose="02040503050406030204" pitchFamily="18" charset="0"/>
              </a:rPr>
              <a:t>An Overview of Photosynthesis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BioFlix</a:t>
            </a:r>
            <a:r>
              <a:rPr lang="en-US" dirty="0" smtClean="0"/>
              <a:t> Animation: Photosynthesis</a:t>
            </a:r>
            <a:endParaRPr lang="en-US" dirty="0"/>
          </a:p>
        </p:txBody>
      </p:sp>
      <p:sp>
        <p:nvSpPr>
          <p:cNvPr id="3" name="Footer Placeholder 2"/>
          <p:cNvSpPr>
            <a:spLocks noGrp="1"/>
          </p:cNvSpPr>
          <p:nvPr>
            <p:ph type="ftr" sz="quarter" idx="11"/>
          </p:nvPr>
        </p:nvSpPr>
        <p:spPr/>
        <p:txBody>
          <a:bodyPr/>
          <a:lstStyle/>
          <a:p>
            <a:r>
              <a:rPr lang="en-US" smtClean="0"/>
              <a:t>© 2016 Pearson Education, Inc.</a:t>
            </a:r>
            <a:endParaRPr lang="en-US"/>
          </a:p>
        </p:txBody>
      </p:sp>
      <p:pic>
        <p:nvPicPr>
          <p:cNvPr id="5" name="Photosynthesi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762000"/>
            <a:ext cx="6096000" cy="5334000"/>
          </a:xfrm>
          <a:prstGeom prst="rect">
            <a:avLst/>
          </a:prstGeom>
        </p:spPr>
      </p:pic>
    </p:spTree>
    <p:extLst>
      <p:ext uri="{BB962C8B-B14F-4D97-AF65-F5344CB8AC3E}">
        <p14:creationId xmlns:p14="http://schemas.microsoft.com/office/powerpoint/2010/main" val="40989765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801188" y="663745"/>
            <a:ext cx="8543108" cy="958863"/>
          </a:xfrm>
        </p:spPr>
        <p:txBody>
          <a:bodyPr/>
          <a:lstStyle/>
          <a:p>
            <a:r>
              <a:rPr lang="en-US" dirty="0" smtClean="0">
                <a:solidFill>
                  <a:srgbClr val="FF0000"/>
                </a:solidFill>
                <a:latin typeface="Cambria" panose="02040503050406030204" pitchFamily="18" charset="0"/>
              </a:rPr>
              <a:t>The Light Reactions: Converting Solar Energy to Chemical Energy</a:t>
            </a:r>
            <a:endParaRPr lang="en-US" dirty="0">
              <a:solidFill>
                <a:srgbClr val="FF0000"/>
              </a:solidFill>
              <a:latin typeface="Cambria" panose="02040503050406030204" pitchFamily="18" charset="0"/>
            </a:endParaRPr>
          </a:p>
        </p:txBody>
      </p:sp>
      <p:sp>
        <p:nvSpPr>
          <p:cNvPr id="71683" name="Rectangle 3"/>
          <p:cNvSpPr>
            <a:spLocks noGrp="1" noChangeArrowheads="1"/>
          </p:cNvSpPr>
          <p:nvPr>
            <p:ph idx="1"/>
          </p:nvPr>
        </p:nvSpPr>
        <p:spPr>
          <a:xfrm>
            <a:off x="801188" y="2029097"/>
            <a:ext cx="8029303" cy="4443956"/>
          </a:xfrm>
        </p:spPr>
        <p:txBody>
          <a:bodyPr/>
          <a:lstStyle/>
          <a:p>
            <a:r>
              <a:rPr lang="en-US" b="1" dirty="0" smtClean="0">
                <a:solidFill>
                  <a:srgbClr val="FF0000"/>
                </a:solidFill>
                <a:latin typeface="Cambria" panose="02040503050406030204" pitchFamily="18" charset="0"/>
              </a:rPr>
              <a:t>Chloroplasts are solar-powered sugar factories. </a:t>
            </a:r>
            <a:endParaRPr lang="en-US" b="1" dirty="0">
              <a:solidFill>
                <a:srgbClr val="FF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00892" y="524408"/>
            <a:ext cx="8543108" cy="958863"/>
          </a:xfrm>
        </p:spPr>
        <p:txBody>
          <a:bodyPr/>
          <a:lstStyle/>
          <a:p>
            <a:r>
              <a:rPr lang="en-US" sz="4000" dirty="0" smtClean="0">
                <a:solidFill>
                  <a:srgbClr val="FF0000"/>
                </a:solidFill>
                <a:latin typeface="Cambria" panose="02040503050406030204" pitchFamily="18" charset="0"/>
              </a:rPr>
              <a:t>The Nature of Sunlight</a:t>
            </a:r>
          </a:p>
        </p:txBody>
      </p:sp>
      <p:sp>
        <p:nvSpPr>
          <p:cNvPr id="75779" name="Rectangle 3"/>
          <p:cNvSpPr>
            <a:spLocks noGrp="1" noChangeArrowheads="1"/>
          </p:cNvSpPr>
          <p:nvPr>
            <p:ph idx="1"/>
          </p:nvPr>
        </p:nvSpPr>
        <p:spPr>
          <a:xfrm>
            <a:off x="705395" y="1698171"/>
            <a:ext cx="8090262" cy="4356872"/>
          </a:xfrm>
        </p:spPr>
        <p:txBody>
          <a:bodyPr/>
          <a:lstStyle/>
          <a:p>
            <a:r>
              <a:rPr lang="en-US" sz="2400" b="1" dirty="0" smtClean="0">
                <a:latin typeface="Cambria" panose="02040503050406030204" pitchFamily="18" charset="0"/>
              </a:rPr>
              <a:t>When sunlight shines on a pigmented material, certain wavelengths (colors) of the visible light are absorbed and disappear from the light that is reflected by the material. </a:t>
            </a:r>
          </a:p>
          <a:p>
            <a:r>
              <a:rPr lang="en-US" sz="2400" b="1" dirty="0" smtClean="0">
                <a:latin typeface="Cambria" panose="02040503050406030204" pitchFamily="18" charset="0"/>
              </a:rPr>
              <a:t>In the 19</a:t>
            </a:r>
            <a:r>
              <a:rPr lang="en-US" sz="2400" b="1" baseline="30000" dirty="0" smtClean="0">
                <a:latin typeface="Cambria" panose="02040503050406030204" pitchFamily="18" charset="0"/>
              </a:rPr>
              <a:t>th</a:t>
            </a:r>
            <a:r>
              <a:rPr lang="en-US" sz="2400" b="1" dirty="0" smtClean="0">
                <a:latin typeface="Cambria" panose="02040503050406030204" pitchFamily="18" charset="0"/>
              </a:rPr>
              <a:t> century, botanists</a:t>
            </a:r>
            <a:r>
              <a:rPr lang="zh-CN" altLang="en-US" sz="2000" b="1" dirty="0" smtClean="0">
                <a:latin typeface="楷体" panose="02010609060101010101" pitchFamily="49" charset="-122"/>
                <a:ea typeface="楷体" panose="02010609060101010101" pitchFamily="49" charset="-122"/>
              </a:rPr>
              <a:t>（植物学家）</a:t>
            </a:r>
            <a:r>
              <a:rPr lang="en-US" sz="2400" b="1" dirty="0" smtClean="0">
                <a:latin typeface="Cambria" panose="02040503050406030204" pitchFamily="18" charset="0"/>
              </a:rPr>
              <a:t> discovered that only certain wavelengths of light are used by plants.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08" y="204216"/>
            <a:ext cx="7187184" cy="6449568"/>
          </a:xfrm>
          <a:prstGeom prst="rect">
            <a:avLst/>
          </a:prstGeom>
        </p:spPr>
      </p:pic>
      <p:sp>
        <p:nvSpPr>
          <p:cNvPr id="3" name="TextBox 2"/>
          <p:cNvSpPr txBox="1"/>
          <p:nvPr/>
        </p:nvSpPr>
        <p:spPr>
          <a:xfrm>
            <a:off x="3400425" y="166116"/>
            <a:ext cx="2659702"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Increasing wavelength</a:t>
            </a:r>
          </a:p>
        </p:txBody>
      </p:sp>
      <p:sp>
        <p:nvSpPr>
          <p:cNvPr id="4" name="TextBox 3"/>
          <p:cNvSpPr txBox="1"/>
          <p:nvPr/>
        </p:nvSpPr>
        <p:spPr>
          <a:xfrm>
            <a:off x="930783" y="828675"/>
            <a:ext cx="1021433"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10</a:t>
            </a:r>
            <a:r>
              <a:rPr lang="en-US" sz="1800" b="1" baseline="30000" dirty="0" smtClean="0">
                <a:solidFill>
                  <a:srgbClr val="000000"/>
                </a:solidFill>
                <a:latin typeface="Symbol" pitchFamily="18" charset="2"/>
                <a:ea typeface="ＭＳ Ｐゴシック" charset="0"/>
                <a:cs typeface="Arial" pitchFamily="34" charset="0"/>
                <a:sym typeface="Symbol"/>
              </a:rPr>
              <a:t></a:t>
            </a:r>
            <a:r>
              <a:rPr lang="en-US" sz="1800" b="1" baseline="30000" dirty="0" smtClean="0">
                <a:solidFill>
                  <a:srgbClr val="000000"/>
                </a:solidFill>
                <a:latin typeface="Arial" pitchFamily="34" charset="0"/>
                <a:ea typeface="ＭＳ Ｐゴシック" charset="0"/>
                <a:cs typeface="Arial" pitchFamily="34" charset="0"/>
              </a:rPr>
              <a:t>5</a:t>
            </a:r>
            <a:r>
              <a:rPr lang="en-US" sz="1800" b="1" dirty="0" smtClean="0">
                <a:solidFill>
                  <a:srgbClr val="000000"/>
                </a:solidFill>
                <a:latin typeface="Arial" pitchFamily="34" charset="0"/>
                <a:ea typeface="ＭＳ Ｐゴシック" charset="0"/>
                <a:cs typeface="Arial" pitchFamily="34" charset="0"/>
              </a:rPr>
              <a:t> </a:t>
            </a:r>
            <a:r>
              <a:rPr lang="en-US" sz="1800" b="1" dirty="0">
                <a:solidFill>
                  <a:srgbClr val="000000"/>
                </a:solidFill>
                <a:latin typeface="Arial" pitchFamily="34" charset="0"/>
                <a:ea typeface="ＭＳ Ｐゴシック" charset="0"/>
                <a:cs typeface="Arial" pitchFamily="34" charset="0"/>
              </a:rPr>
              <a:t>nm</a:t>
            </a:r>
          </a:p>
        </p:txBody>
      </p:sp>
      <p:sp>
        <p:nvSpPr>
          <p:cNvPr id="6" name="TextBox 5"/>
          <p:cNvSpPr txBox="1"/>
          <p:nvPr/>
        </p:nvSpPr>
        <p:spPr>
          <a:xfrm>
            <a:off x="1961741" y="832366"/>
            <a:ext cx="1021433"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10</a:t>
            </a:r>
            <a:r>
              <a:rPr lang="en-US" sz="1800" b="1" baseline="30000" dirty="0" smtClean="0">
                <a:solidFill>
                  <a:srgbClr val="000000"/>
                </a:solidFill>
                <a:latin typeface="Symbol" pitchFamily="18" charset="2"/>
                <a:ea typeface="ＭＳ Ｐゴシック" charset="0"/>
                <a:cs typeface="Arial" pitchFamily="34" charset="0"/>
                <a:sym typeface="Symbol"/>
              </a:rPr>
              <a:t></a:t>
            </a:r>
            <a:r>
              <a:rPr lang="en-US" sz="1800" b="1" baseline="30000" dirty="0" smtClean="0">
                <a:solidFill>
                  <a:srgbClr val="000000"/>
                </a:solidFill>
                <a:latin typeface="Arial" pitchFamily="34" charset="0"/>
                <a:ea typeface="ＭＳ Ｐゴシック" charset="0"/>
                <a:cs typeface="Arial" pitchFamily="34" charset="0"/>
              </a:rPr>
              <a:t>3</a:t>
            </a:r>
            <a:r>
              <a:rPr lang="en-US" sz="1800" b="1" dirty="0" smtClean="0">
                <a:solidFill>
                  <a:srgbClr val="000000"/>
                </a:solidFill>
                <a:latin typeface="Arial" pitchFamily="34" charset="0"/>
                <a:ea typeface="ＭＳ Ｐゴシック" charset="0"/>
                <a:cs typeface="Arial" pitchFamily="34" charset="0"/>
              </a:rPr>
              <a:t> </a:t>
            </a:r>
            <a:r>
              <a:rPr lang="en-US" sz="1800" b="1" dirty="0">
                <a:solidFill>
                  <a:srgbClr val="000000"/>
                </a:solidFill>
                <a:latin typeface="Arial" pitchFamily="34" charset="0"/>
                <a:ea typeface="ＭＳ Ｐゴシック" charset="0"/>
                <a:cs typeface="Arial" pitchFamily="34" charset="0"/>
              </a:rPr>
              <a:t>nm</a:t>
            </a:r>
          </a:p>
        </p:txBody>
      </p:sp>
      <p:sp>
        <p:nvSpPr>
          <p:cNvPr id="7" name="TextBox 6"/>
          <p:cNvSpPr txBox="1"/>
          <p:nvPr/>
        </p:nvSpPr>
        <p:spPr>
          <a:xfrm>
            <a:off x="3183199" y="826532"/>
            <a:ext cx="723275"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1 </a:t>
            </a:r>
            <a:r>
              <a:rPr lang="en-US" sz="1800" b="1" dirty="0">
                <a:solidFill>
                  <a:srgbClr val="000000"/>
                </a:solidFill>
                <a:latin typeface="Arial" pitchFamily="34" charset="0"/>
                <a:ea typeface="ＭＳ Ｐゴシック" charset="0"/>
                <a:cs typeface="Arial" pitchFamily="34" charset="0"/>
              </a:rPr>
              <a:t>nm</a:t>
            </a:r>
          </a:p>
        </p:txBody>
      </p:sp>
      <p:sp>
        <p:nvSpPr>
          <p:cNvPr id="8" name="TextBox 7"/>
          <p:cNvSpPr txBox="1"/>
          <p:nvPr/>
        </p:nvSpPr>
        <p:spPr>
          <a:xfrm>
            <a:off x="4065662" y="839748"/>
            <a:ext cx="936475"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10</a:t>
            </a:r>
            <a:r>
              <a:rPr lang="en-US" sz="1800" b="1" baseline="30000" dirty="0" smtClean="0">
                <a:solidFill>
                  <a:srgbClr val="000000"/>
                </a:solidFill>
                <a:latin typeface="Arial" pitchFamily="34" charset="0"/>
                <a:ea typeface="ＭＳ Ｐゴシック" charset="0"/>
                <a:cs typeface="Arial" pitchFamily="34" charset="0"/>
              </a:rPr>
              <a:t>3</a:t>
            </a:r>
            <a:r>
              <a:rPr lang="en-US" sz="1800" b="1" dirty="0" smtClean="0">
                <a:solidFill>
                  <a:srgbClr val="000000"/>
                </a:solidFill>
                <a:latin typeface="Arial" pitchFamily="34" charset="0"/>
                <a:ea typeface="ＭＳ Ｐゴシック" charset="0"/>
                <a:cs typeface="Arial" pitchFamily="34" charset="0"/>
              </a:rPr>
              <a:t> </a:t>
            </a:r>
            <a:r>
              <a:rPr lang="en-US" sz="1800" b="1" dirty="0">
                <a:solidFill>
                  <a:srgbClr val="000000"/>
                </a:solidFill>
                <a:latin typeface="Arial" pitchFamily="34" charset="0"/>
                <a:ea typeface="ＭＳ Ｐゴシック" charset="0"/>
                <a:cs typeface="Arial" pitchFamily="34" charset="0"/>
              </a:rPr>
              <a:t>nm</a:t>
            </a:r>
          </a:p>
        </p:txBody>
      </p:sp>
      <p:sp>
        <p:nvSpPr>
          <p:cNvPr id="9" name="TextBox 8"/>
          <p:cNvSpPr txBox="1"/>
          <p:nvPr/>
        </p:nvSpPr>
        <p:spPr>
          <a:xfrm>
            <a:off x="5133177" y="833914"/>
            <a:ext cx="936475"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10</a:t>
            </a:r>
            <a:r>
              <a:rPr lang="en-US" sz="1800" b="1" baseline="30000" dirty="0" smtClean="0">
                <a:solidFill>
                  <a:srgbClr val="000000"/>
                </a:solidFill>
                <a:latin typeface="Arial" pitchFamily="34" charset="0"/>
                <a:ea typeface="ＭＳ Ｐゴシック" charset="0"/>
                <a:cs typeface="Arial" pitchFamily="34" charset="0"/>
              </a:rPr>
              <a:t>6</a:t>
            </a:r>
            <a:r>
              <a:rPr lang="en-US" sz="1800" b="1" dirty="0" smtClean="0">
                <a:solidFill>
                  <a:srgbClr val="000000"/>
                </a:solidFill>
                <a:latin typeface="Arial" pitchFamily="34" charset="0"/>
                <a:ea typeface="ＭＳ Ｐゴシック" charset="0"/>
                <a:cs typeface="Arial" pitchFamily="34" charset="0"/>
              </a:rPr>
              <a:t> </a:t>
            </a:r>
            <a:r>
              <a:rPr lang="en-US" sz="1800" b="1" dirty="0">
                <a:solidFill>
                  <a:srgbClr val="000000"/>
                </a:solidFill>
                <a:latin typeface="Arial" pitchFamily="34" charset="0"/>
                <a:ea typeface="ＭＳ Ｐゴシック" charset="0"/>
                <a:cs typeface="Arial" pitchFamily="34" charset="0"/>
              </a:rPr>
              <a:t>nm</a:t>
            </a:r>
          </a:p>
        </p:txBody>
      </p:sp>
      <p:sp>
        <p:nvSpPr>
          <p:cNvPr id="10" name="TextBox 9"/>
          <p:cNvSpPr txBox="1"/>
          <p:nvPr/>
        </p:nvSpPr>
        <p:spPr>
          <a:xfrm>
            <a:off x="6381667" y="828080"/>
            <a:ext cx="582211"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1 m</a:t>
            </a:r>
            <a:endParaRPr lang="en-US" sz="1800" b="1" dirty="0">
              <a:solidFill>
                <a:srgbClr val="000000"/>
              </a:solidFill>
              <a:latin typeface="Arial" pitchFamily="34" charset="0"/>
              <a:ea typeface="ＭＳ Ｐゴシック" charset="0"/>
              <a:cs typeface="Arial" pitchFamily="34" charset="0"/>
            </a:endParaRPr>
          </a:p>
        </p:txBody>
      </p:sp>
      <p:sp>
        <p:nvSpPr>
          <p:cNvPr id="11" name="TextBox 10"/>
          <p:cNvSpPr txBox="1"/>
          <p:nvPr/>
        </p:nvSpPr>
        <p:spPr>
          <a:xfrm>
            <a:off x="7343417" y="828675"/>
            <a:ext cx="795411"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10</a:t>
            </a:r>
            <a:r>
              <a:rPr lang="en-US" sz="1800" b="1" baseline="30000" dirty="0" smtClean="0">
                <a:solidFill>
                  <a:srgbClr val="000000"/>
                </a:solidFill>
                <a:latin typeface="Arial" pitchFamily="34" charset="0"/>
                <a:ea typeface="ＭＳ Ｐゴシック" charset="0"/>
                <a:cs typeface="Arial" pitchFamily="34" charset="0"/>
              </a:rPr>
              <a:t>3</a:t>
            </a:r>
            <a:r>
              <a:rPr lang="en-US" sz="1800" b="1" dirty="0" smtClean="0">
                <a:solidFill>
                  <a:srgbClr val="000000"/>
                </a:solidFill>
                <a:latin typeface="Arial" pitchFamily="34" charset="0"/>
                <a:ea typeface="ＭＳ Ｐゴシック" charset="0"/>
                <a:cs typeface="Arial" pitchFamily="34" charset="0"/>
              </a:rPr>
              <a:t> m</a:t>
            </a:r>
            <a:endParaRPr lang="en-US" sz="1800" b="1" dirty="0">
              <a:solidFill>
                <a:srgbClr val="000000"/>
              </a:solidFill>
              <a:latin typeface="Arial" pitchFamily="34" charset="0"/>
              <a:ea typeface="ＭＳ Ｐゴシック" charset="0"/>
              <a:cs typeface="Arial" pitchFamily="34" charset="0"/>
            </a:endParaRPr>
          </a:p>
        </p:txBody>
      </p:sp>
      <p:sp>
        <p:nvSpPr>
          <p:cNvPr id="5" name="TextBox 4"/>
          <p:cNvSpPr txBox="1"/>
          <p:nvPr/>
        </p:nvSpPr>
        <p:spPr>
          <a:xfrm>
            <a:off x="1704975" y="1352550"/>
            <a:ext cx="843501" cy="523220"/>
          </a:xfrm>
          <a:prstGeom prst="rect">
            <a:avLst/>
          </a:prstGeom>
          <a:noFill/>
        </p:spPr>
        <p:txBody>
          <a:bodyPr wrap="none" rtlCol="0">
            <a:spAutoFit/>
          </a:bodyPr>
          <a:lstStyle/>
          <a:p>
            <a:pPr algn="ctr" eaLnBrk="0" hangingPunct="0"/>
            <a:r>
              <a:rPr lang="en-US" sz="1400" b="1" dirty="0" smtClean="0">
                <a:solidFill>
                  <a:srgbClr val="000000"/>
                </a:solidFill>
                <a:latin typeface="Arial" pitchFamily="34" charset="0"/>
                <a:ea typeface="ＭＳ Ｐゴシック" charset="0"/>
                <a:cs typeface="Arial" pitchFamily="34" charset="0"/>
              </a:rPr>
              <a:t>Gamma</a:t>
            </a:r>
          </a:p>
          <a:p>
            <a:pPr algn="ctr" eaLnBrk="0" hangingPunct="0"/>
            <a:r>
              <a:rPr lang="en-US" sz="1400" b="1" dirty="0" smtClean="0">
                <a:solidFill>
                  <a:srgbClr val="000000"/>
                </a:solidFill>
                <a:latin typeface="Arial" pitchFamily="34" charset="0"/>
                <a:ea typeface="ＭＳ Ｐゴシック" charset="0"/>
                <a:cs typeface="Arial" pitchFamily="34" charset="0"/>
              </a:rPr>
              <a:t>rays</a:t>
            </a:r>
            <a:endParaRPr lang="en-US" sz="1400" b="1" dirty="0">
              <a:solidFill>
                <a:srgbClr val="000000"/>
              </a:solidFill>
              <a:latin typeface="Arial" pitchFamily="34" charset="0"/>
              <a:ea typeface="ＭＳ Ｐゴシック" charset="0"/>
              <a:cs typeface="Arial" pitchFamily="34" charset="0"/>
            </a:endParaRPr>
          </a:p>
        </p:txBody>
      </p:sp>
      <p:sp>
        <p:nvSpPr>
          <p:cNvPr id="13" name="TextBox 12"/>
          <p:cNvSpPr txBox="1"/>
          <p:nvPr/>
        </p:nvSpPr>
        <p:spPr>
          <a:xfrm>
            <a:off x="2557230" y="1422171"/>
            <a:ext cx="889988" cy="369332"/>
          </a:xfrm>
          <a:prstGeom prst="rect">
            <a:avLst/>
          </a:prstGeom>
          <a:noFill/>
        </p:spPr>
        <p:txBody>
          <a:bodyPr wrap="none" rtlCol="0">
            <a:spAutoFit/>
          </a:bodyPr>
          <a:lstStyle/>
          <a:p>
            <a:pPr algn="ctr" eaLnBrk="0" hangingPunct="0"/>
            <a:r>
              <a:rPr lang="en-US" sz="1800" b="1" dirty="0" smtClean="0">
                <a:solidFill>
                  <a:srgbClr val="000000"/>
                </a:solidFill>
                <a:latin typeface="Arial" pitchFamily="34" charset="0"/>
                <a:ea typeface="ＭＳ Ｐゴシック" charset="0"/>
                <a:cs typeface="Arial" pitchFamily="34" charset="0"/>
              </a:rPr>
              <a:t>X-rays</a:t>
            </a:r>
            <a:endParaRPr lang="en-US" sz="1800" b="1" dirty="0">
              <a:solidFill>
                <a:srgbClr val="000000"/>
              </a:solidFill>
              <a:latin typeface="Arial" pitchFamily="34" charset="0"/>
              <a:ea typeface="ＭＳ Ｐゴシック" charset="0"/>
              <a:cs typeface="Arial" pitchFamily="34" charset="0"/>
            </a:endParaRPr>
          </a:p>
        </p:txBody>
      </p:sp>
      <p:sp>
        <p:nvSpPr>
          <p:cNvPr id="14" name="TextBox 13"/>
          <p:cNvSpPr txBox="1"/>
          <p:nvPr/>
        </p:nvSpPr>
        <p:spPr>
          <a:xfrm>
            <a:off x="3658995" y="1406067"/>
            <a:ext cx="505267" cy="369332"/>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UV</a:t>
            </a:r>
          </a:p>
        </p:txBody>
      </p:sp>
      <p:sp>
        <p:nvSpPr>
          <p:cNvPr id="15" name="TextBox 14"/>
          <p:cNvSpPr txBox="1"/>
          <p:nvPr/>
        </p:nvSpPr>
        <p:spPr>
          <a:xfrm>
            <a:off x="4498451" y="1415592"/>
            <a:ext cx="1043876" cy="369332"/>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Infrared</a:t>
            </a:r>
          </a:p>
        </p:txBody>
      </p:sp>
      <p:sp>
        <p:nvSpPr>
          <p:cNvPr id="16" name="TextBox 15"/>
          <p:cNvSpPr txBox="1"/>
          <p:nvPr/>
        </p:nvSpPr>
        <p:spPr>
          <a:xfrm>
            <a:off x="5687056" y="1301292"/>
            <a:ext cx="877163" cy="646331"/>
          </a:xfrm>
          <a:prstGeom prst="rect">
            <a:avLst/>
          </a:prstGeom>
          <a:noFill/>
        </p:spPr>
        <p:txBody>
          <a:bodyPr wrap="none" rtlCol="0">
            <a:spAutoFit/>
          </a:bodyPr>
          <a:lstStyle/>
          <a:p>
            <a:pPr algn="ctr" eaLnBrk="0" hangingPunct="0"/>
            <a:r>
              <a:rPr lang="en-US" sz="1800" b="1" dirty="0" smtClean="0">
                <a:solidFill>
                  <a:srgbClr val="000000"/>
                </a:solidFill>
                <a:latin typeface="Arial" pitchFamily="34" charset="0"/>
                <a:ea typeface="ＭＳ Ｐゴシック" charset="0"/>
                <a:cs typeface="Arial" pitchFamily="34" charset="0"/>
              </a:rPr>
              <a:t>Micro-</a:t>
            </a:r>
          </a:p>
          <a:p>
            <a:pPr algn="ctr" eaLnBrk="0" hangingPunct="0"/>
            <a:r>
              <a:rPr lang="en-US" sz="1800" b="1" dirty="0" smtClean="0">
                <a:solidFill>
                  <a:srgbClr val="000000"/>
                </a:solidFill>
                <a:latin typeface="Arial" pitchFamily="34" charset="0"/>
                <a:ea typeface="ＭＳ Ｐゴシック" charset="0"/>
                <a:cs typeface="Arial" pitchFamily="34" charset="0"/>
              </a:rPr>
              <a:t>waves</a:t>
            </a:r>
            <a:endParaRPr lang="en-US" sz="1800" b="1" dirty="0">
              <a:solidFill>
                <a:srgbClr val="000000"/>
              </a:solidFill>
              <a:latin typeface="Arial" pitchFamily="34" charset="0"/>
              <a:ea typeface="ＭＳ Ｐゴシック" charset="0"/>
              <a:cs typeface="Arial" pitchFamily="34" charset="0"/>
            </a:endParaRPr>
          </a:p>
        </p:txBody>
      </p:sp>
      <p:sp>
        <p:nvSpPr>
          <p:cNvPr id="17" name="TextBox 16"/>
          <p:cNvSpPr txBox="1"/>
          <p:nvPr/>
        </p:nvSpPr>
        <p:spPr>
          <a:xfrm>
            <a:off x="6970911" y="1301292"/>
            <a:ext cx="877163" cy="646331"/>
          </a:xfrm>
          <a:prstGeom prst="rect">
            <a:avLst/>
          </a:prstGeom>
          <a:noFill/>
        </p:spPr>
        <p:txBody>
          <a:bodyPr wrap="none" rtlCol="0">
            <a:spAutoFit/>
          </a:bodyPr>
          <a:lstStyle/>
          <a:p>
            <a:pPr algn="ctr" eaLnBrk="0" hangingPunct="0"/>
            <a:r>
              <a:rPr lang="en-US" sz="1800" b="1" dirty="0" smtClean="0">
                <a:solidFill>
                  <a:srgbClr val="000000"/>
                </a:solidFill>
                <a:latin typeface="Arial" pitchFamily="34" charset="0"/>
                <a:ea typeface="ＭＳ Ｐゴシック" charset="0"/>
                <a:cs typeface="Arial" pitchFamily="34" charset="0"/>
              </a:rPr>
              <a:t>Radio</a:t>
            </a:r>
          </a:p>
          <a:p>
            <a:pPr algn="ctr" eaLnBrk="0" hangingPunct="0"/>
            <a:r>
              <a:rPr lang="en-US" sz="1800" b="1" dirty="0" smtClean="0">
                <a:solidFill>
                  <a:srgbClr val="000000"/>
                </a:solidFill>
                <a:latin typeface="Arial" pitchFamily="34" charset="0"/>
                <a:ea typeface="ＭＳ Ｐゴシック" charset="0"/>
                <a:cs typeface="Arial" pitchFamily="34" charset="0"/>
              </a:rPr>
              <a:t>waves</a:t>
            </a:r>
            <a:endParaRPr lang="en-US" sz="1800" b="1" dirty="0">
              <a:solidFill>
                <a:srgbClr val="000000"/>
              </a:solidFill>
              <a:latin typeface="Arial" pitchFamily="34" charset="0"/>
              <a:ea typeface="ＭＳ Ｐゴシック" charset="0"/>
              <a:cs typeface="Arial" pitchFamily="34" charset="0"/>
            </a:endParaRPr>
          </a:p>
        </p:txBody>
      </p:sp>
      <p:sp>
        <p:nvSpPr>
          <p:cNvPr id="18" name="TextBox 17"/>
          <p:cNvSpPr txBox="1"/>
          <p:nvPr/>
        </p:nvSpPr>
        <p:spPr>
          <a:xfrm>
            <a:off x="1657350" y="1924940"/>
            <a:ext cx="1031051" cy="646331"/>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Highest</a:t>
            </a:r>
          </a:p>
          <a:p>
            <a:pPr eaLnBrk="0" hangingPunct="0"/>
            <a:r>
              <a:rPr lang="en-US" sz="1800" b="1" dirty="0" smtClean="0">
                <a:solidFill>
                  <a:srgbClr val="000000"/>
                </a:solidFill>
                <a:latin typeface="Arial" pitchFamily="34" charset="0"/>
                <a:ea typeface="ＭＳ Ｐゴシック" charset="0"/>
                <a:cs typeface="Arial" pitchFamily="34" charset="0"/>
              </a:rPr>
              <a:t>energy</a:t>
            </a:r>
            <a:endParaRPr lang="en-US" sz="1800" b="1" dirty="0">
              <a:solidFill>
                <a:srgbClr val="000000"/>
              </a:solidFill>
              <a:latin typeface="Arial" pitchFamily="34" charset="0"/>
              <a:ea typeface="ＭＳ Ｐゴシック" charset="0"/>
              <a:cs typeface="Arial" pitchFamily="34" charset="0"/>
            </a:endParaRPr>
          </a:p>
        </p:txBody>
      </p:sp>
      <p:sp>
        <p:nvSpPr>
          <p:cNvPr id="19" name="TextBox 18"/>
          <p:cNvSpPr txBox="1"/>
          <p:nvPr/>
        </p:nvSpPr>
        <p:spPr>
          <a:xfrm>
            <a:off x="7223937" y="1938098"/>
            <a:ext cx="979755" cy="646331"/>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Lowest</a:t>
            </a:r>
          </a:p>
          <a:p>
            <a:pPr algn="ctr" eaLnBrk="0" hangingPunct="0"/>
            <a:r>
              <a:rPr lang="en-US" sz="1800" b="1" dirty="0" smtClean="0">
                <a:solidFill>
                  <a:srgbClr val="000000"/>
                </a:solidFill>
                <a:latin typeface="Arial" pitchFamily="34" charset="0"/>
                <a:ea typeface="ＭＳ Ｐゴシック" charset="0"/>
                <a:cs typeface="Arial" pitchFamily="34" charset="0"/>
              </a:rPr>
              <a:t>energy</a:t>
            </a:r>
            <a:endParaRPr lang="en-US" sz="1800" b="1" dirty="0">
              <a:solidFill>
                <a:srgbClr val="000000"/>
              </a:solidFill>
              <a:latin typeface="Arial" pitchFamily="34" charset="0"/>
              <a:ea typeface="ＭＳ Ｐゴシック" charset="0"/>
              <a:cs typeface="Arial" pitchFamily="34" charset="0"/>
            </a:endParaRPr>
          </a:p>
        </p:txBody>
      </p:sp>
      <p:sp>
        <p:nvSpPr>
          <p:cNvPr id="20" name="TextBox 19"/>
          <p:cNvSpPr txBox="1"/>
          <p:nvPr/>
        </p:nvSpPr>
        <p:spPr>
          <a:xfrm>
            <a:off x="4122923" y="2819379"/>
            <a:ext cx="1475725"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Visible light</a:t>
            </a:r>
          </a:p>
        </p:txBody>
      </p:sp>
      <p:sp>
        <p:nvSpPr>
          <p:cNvPr id="21" name="TextBox 20"/>
          <p:cNvSpPr txBox="1"/>
          <p:nvPr/>
        </p:nvSpPr>
        <p:spPr>
          <a:xfrm>
            <a:off x="1274852" y="3863101"/>
            <a:ext cx="569387"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380</a:t>
            </a:r>
          </a:p>
        </p:txBody>
      </p:sp>
      <p:sp>
        <p:nvSpPr>
          <p:cNvPr id="22" name="TextBox 21"/>
          <p:cNvSpPr txBox="1"/>
          <p:nvPr/>
        </p:nvSpPr>
        <p:spPr>
          <a:xfrm>
            <a:off x="1777779" y="3863101"/>
            <a:ext cx="569387"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400</a:t>
            </a:r>
            <a:endParaRPr lang="en-US" sz="1800" b="1" dirty="0">
              <a:solidFill>
                <a:srgbClr val="000000"/>
              </a:solidFill>
              <a:latin typeface="Arial" pitchFamily="34" charset="0"/>
              <a:ea typeface="ＭＳ Ｐゴシック" charset="0"/>
              <a:cs typeface="Arial" pitchFamily="34" charset="0"/>
            </a:endParaRPr>
          </a:p>
        </p:txBody>
      </p:sp>
      <p:sp>
        <p:nvSpPr>
          <p:cNvPr id="23" name="TextBox 22"/>
          <p:cNvSpPr txBox="1"/>
          <p:nvPr/>
        </p:nvSpPr>
        <p:spPr>
          <a:xfrm>
            <a:off x="3374301" y="3863101"/>
            <a:ext cx="569387"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500</a:t>
            </a:r>
            <a:endParaRPr lang="en-US" sz="1800" b="1" dirty="0">
              <a:solidFill>
                <a:srgbClr val="000000"/>
              </a:solidFill>
              <a:latin typeface="Arial" pitchFamily="34" charset="0"/>
              <a:ea typeface="ＭＳ Ｐゴシック" charset="0"/>
              <a:cs typeface="Arial" pitchFamily="34" charset="0"/>
            </a:endParaRPr>
          </a:p>
        </p:txBody>
      </p:sp>
      <p:sp>
        <p:nvSpPr>
          <p:cNvPr id="24" name="TextBox 23"/>
          <p:cNvSpPr txBox="1"/>
          <p:nvPr/>
        </p:nvSpPr>
        <p:spPr>
          <a:xfrm>
            <a:off x="5538365" y="3863101"/>
            <a:ext cx="569387"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600</a:t>
            </a:r>
            <a:endParaRPr lang="en-US" sz="1800" b="1" dirty="0">
              <a:solidFill>
                <a:srgbClr val="000000"/>
              </a:solidFill>
              <a:latin typeface="Arial" pitchFamily="34" charset="0"/>
              <a:ea typeface="ＭＳ Ｐゴシック" charset="0"/>
              <a:cs typeface="Arial" pitchFamily="34" charset="0"/>
            </a:endParaRPr>
          </a:p>
        </p:txBody>
      </p:sp>
      <p:sp>
        <p:nvSpPr>
          <p:cNvPr id="25" name="TextBox 24"/>
          <p:cNvSpPr txBox="1"/>
          <p:nvPr/>
        </p:nvSpPr>
        <p:spPr>
          <a:xfrm>
            <a:off x="6878205" y="3859052"/>
            <a:ext cx="569387"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700</a:t>
            </a:r>
            <a:endParaRPr lang="en-US" sz="1800" b="1" dirty="0">
              <a:solidFill>
                <a:srgbClr val="000000"/>
              </a:solidFill>
              <a:latin typeface="Arial" pitchFamily="34" charset="0"/>
              <a:ea typeface="ＭＳ Ｐゴシック" charset="0"/>
              <a:cs typeface="Arial" pitchFamily="34" charset="0"/>
            </a:endParaRPr>
          </a:p>
        </p:txBody>
      </p:sp>
      <p:sp>
        <p:nvSpPr>
          <p:cNvPr id="26" name="TextBox 25"/>
          <p:cNvSpPr txBox="1"/>
          <p:nvPr/>
        </p:nvSpPr>
        <p:spPr>
          <a:xfrm>
            <a:off x="7611005" y="3855003"/>
            <a:ext cx="569387"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750</a:t>
            </a:r>
            <a:endParaRPr lang="en-US" sz="1800" b="1" dirty="0">
              <a:solidFill>
                <a:srgbClr val="000000"/>
              </a:solidFill>
              <a:latin typeface="Arial" pitchFamily="34" charset="0"/>
              <a:ea typeface="ＭＳ Ｐゴシック" charset="0"/>
              <a:cs typeface="Arial" pitchFamily="34" charset="0"/>
            </a:endParaRPr>
          </a:p>
        </p:txBody>
      </p:sp>
      <p:sp>
        <p:nvSpPr>
          <p:cNvPr id="27" name="TextBox 26"/>
          <p:cNvSpPr txBox="1"/>
          <p:nvPr/>
        </p:nvSpPr>
        <p:spPr>
          <a:xfrm>
            <a:off x="2510376" y="4213383"/>
            <a:ext cx="2035557"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Wavelength (nm)</a:t>
            </a:r>
          </a:p>
        </p:txBody>
      </p:sp>
      <p:sp>
        <p:nvSpPr>
          <p:cNvPr id="28" name="TextBox 27"/>
          <p:cNvSpPr txBox="1"/>
          <p:nvPr/>
        </p:nvSpPr>
        <p:spPr>
          <a:xfrm>
            <a:off x="4591050" y="5784892"/>
            <a:ext cx="1670073"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Wavelength </a:t>
            </a:r>
            <a:r>
              <a:rPr lang="en-US" sz="1800" b="1" dirty="0" smtClean="0">
                <a:solidFill>
                  <a:srgbClr val="000000"/>
                </a:solidFill>
                <a:latin typeface="Symbol"/>
                <a:ea typeface="ＭＳ Ｐゴシック" charset="0"/>
                <a:cs typeface="Arial" pitchFamily="34" charset="0"/>
              </a:rPr>
              <a:t>=</a:t>
            </a:r>
            <a:endParaRPr lang="en-US" sz="1800" b="1" dirty="0">
              <a:solidFill>
                <a:srgbClr val="000000"/>
              </a:solidFill>
              <a:latin typeface="Symbol"/>
              <a:ea typeface="ＭＳ Ｐゴシック" charset="0"/>
              <a:cs typeface="Arial" pitchFamily="34" charset="0"/>
            </a:endParaRPr>
          </a:p>
        </p:txBody>
      </p:sp>
      <p:sp>
        <p:nvSpPr>
          <p:cNvPr id="29" name="TextBox 28"/>
          <p:cNvSpPr txBox="1"/>
          <p:nvPr/>
        </p:nvSpPr>
        <p:spPr>
          <a:xfrm>
            <a:off x="5134814" y="6077950"/>
            <a:ext cx="569387" cy="618118"/>
          </a:xfrm>
          <a:prstGeom prst="rect">
            <a:avLst/>
          </a:prstGeom>
          <a:noFill/>
        </p:spPr>
        <p:txBody>
          <a:bodyPr wrap="none" rtlCol="0">
            <a:spAutoFit/>
          </a:bodyPr>
          <a:lstStyle/>
          <a:p>
            <a:pPr eaLnBrk="0" hangingPunct="0">
              <a:lnSpc>
                <a:spcPts val="2100"/>
              </a:lnSpc>
            </a:pPr>
            <a:r>
              <a:rPr lang="en-US" sz="1800" b="1" dirty="0" smtClean="0">
                <a:solidFill>
                  <a:srgbClr val="000000"/>
                </a:solidFill>
                <a:latin typeface="Arial" pitchFamily="34" charset="0"/>
                <a:ea typeface="ＭＳ Ｐゴシック" charset="0"/>
                <a:cs typeface="Arial" pitchFamily="34" charset="0"/>
              </a:rPr>
              <a:t>580</a:t>
            </a:r>
          </a:p>
          <a:p>
            <a:pPr eaLnBrk="0" hangingPunct="0">
              <a:lnSpc>
                <a:spcPts val="2000"/>
              </a:lnSpc>
            </a:pPr>
            <a:r>
              <a:rPr lang="en-US" sz="1800" b="1" dirty="0" smtClean="0">
                <a:solidFill>
                  <a:srgbClr val="000000"/>
                </a:solidFill>
                <a:latin typeface="Arial" pitchFamily="34" charset="0"/>
                <a:ea typeface="ＭＳ Ｐゴシック" charset="0"/>
                <a:cs typeface="Arial" pitchFamily="34" charset="0"/>
              </a:rPr>
              <a:t>nm</a:t>
            </a:r>
            <a:endParaRPr lang="en-US" sz="1800" b="1" dirty="0">
              <a:solidFill>
                <a:srgbClr val="000000"/>
              </a:solidFill>
              <a:latin typeface="Arial" pitchFamily="34" charset="0"/>
              <a:ea typeface="ＭＳ Ｐゴシック" charset="0"/>
              <a:cs typeface="Arial" pitchFamily="34" charset="0"/>
            </a:endParaRPr>
          </a:p>
        </p:txBody>
      </p:sp>
      <p:sp>
        <p:nvSpPr>
          <p:cNvPr id="31" name="Freeform 30"/>
          <p:cNvSpPr/>
          <p:nvPr/>
        </p:nvSpPr>
        <p:spPr bwMode="auto">
          <a:xfrm>
            <a:off x="4658360" y="6248400"/>
            <a:ext cx="501650" cy="0"/>
          </a:xfrm>
          <a:custGeom>
            <a:avLst/>
            <a:gdLst>
              <a:gd name="connsiteX0" fmla="*/ 501650 w 501650"/>
              <a:gd name="connsiteY0" fmla="*/ 0 h 0"/>
              <a:gd name="connsiteX1" fmla="*/ 0 w 501650"/>
              <a:gd name="connsiteY1" fmla="*/ 0 h 0"/>
            </a:gdLst>
            <a:ahLst/>
            <a:cxnLst>
              <a:cxn ang="0">
                <a:pos x="connsiteX0" y="connsiteY0"/>
              </a:cxn>
              <a:cxn ang="0">
                <a:pos x="connsiteX1" y="connsiteY1"/>
              </a:cxn>
            </a:cxnLst>
            <a:rect l="l" t="t" r="r" b="b"/>
            <a:pathLst>
              <a:path w="501650">
                <a:moveTo>
                  <a:pt x="501650" y="0"/>
                </a:moveTo>
                <a:lnTo>
                  <a:pt x="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2" name="Freeform 31"/>
          <p:cNvSpPr/>
          <p:nvPr/>
        </p:nvSpPr>
        <p:spPr bwMode="auto">
          <a:xfrm rot="10800000">
            <a:off x="5662087" y="6248400"/>
            <a:ext cx="501650" cy="0"/>
          </a:xfrm>
          <a:custGeom>
            <a:avLst/>
            <a:gdLst>
              <a:gd name="connsiteX0" fmla="*/ 501650 w 501650"/>
              <a:gd name="connsiteY0" fmla="*/ 0 h 0"/>
              <a:gd name="connsiteX1" fmla="*/ 0 w 501650"/>
              <a:gd name="connsiteY1" fmla="*/ 0 h 0"/>
            </a:gdLst>
            <a:ahLst/>
            <a:cxnLst>
              <a:cxn ang="0">
                <a:pos x="connsiteX0" y="connsiteY0"/>
              </a:cxn>
              <a:cxn ang="0">
                <a:pos x="connsiteX1" y="connsiteY1"/>
              </a:cxn>
            </a:cxnLst>
            <a:rect l="l" t="t" r="r" b="b"/>
            <a:pathLst>
              <a:path w="501650">
                <a:moveTo>
                  <a:pt x="501650" y="0"/>
                </a:moveTo>
                <a:lnTo>
                  <a:pt x="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31482070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585368"/>
            <a:ext cx="8229599" cy="958863"/>
          </a:xfrm>
        </p:spPr>
        <p:txBody>
          <a:bodyPr/>
          <a:lstStyle/>
          <a:p>
            <a:r>
              <a:rPr lang="en-US" sz="3600" dirty="0" smtClean="0">
                <a:solidFill>
                  <a:srgbClr val="FFC000"/>
                </a:solidFill>
                <a:latin typeface="Cambria" panose="02040503050406030204" pitchFamily="18" charset="0"/>
              </a:rPr>
              <a:t>Biology and Society: </a:t>
            </a:r>
            <a:br>
              <a:rPr lang="en-US" sz="3600" dirty="0" smtClean="0">
                <a:solidFill>
                  <a:srgbClr val="FFC000"/>
                </a:solidFill>
                <a:latin typeface="Cambria" panose="02040503050406030204" pitchFamily="18" charset="0"/>
              </a:rPr>
            </a:br>
            <a:r>
              <a:rPr lang="en-US" sz="3600" dirty="0" smtClean="0">
                <a:solidFill>
                  <a:srgbClr val="FFC000"/>
                </a:solidFill>
                <a:latin typeface="Cambria" panose="02040503050406030204" pitchFamily="18" charset="0"/>
              </a:rPr>
              <a:t>A Greasy Crime Wave</a:t>
            </a:r>
          </a:p>
        </p:txBody>
      </p:sp>
      <p:sp>
        <p:nvSpPr>
          <p:cNvPr id="20483" name="Rectangle 3"/>
          <p:cNvSpPr>
            <a:spLocks noGrp="1" noChangeArrowheads="1"/>
          </p:cNvSpPr>
          <p:nvPr>
            <p:ph idx="1"/>
          </p:nvPr>
        </p:nvSpPr>
        <p:spPr>
          <a:xfrm>
            <a:off x="818607" y="2177143"/>
            <a:ext cx="8011884" cy="3999820"/>
          </a:xfrm>
        </p:spPr>
        <p:txBody>
          <a:bodyPr/>
          <a:lstStyle/>
          <a:p>
            <a:r>
              <a:rPr lang="en-US" b="1" dirty="0" smtClean="0">
                <a:latin typeface="Cambria" panose="02040503050406030204" pitchFamily="18" charset="0"/>
              </a:rPr>
              <a:t>In September 2013, police in Ocala, Florida, arrested two men and charged them with organized fraud and grand theft for stealing more than 700 gallons (2660 L) of used cooking oil pilfered from a variety of local eateries. </a:t>
            </a:r>
            <a:endParaRPr lang="en-US" b="1" dirty="0">
              <a:latin typeface="Cambria" panose="020405030504060302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705394" y="428613"/>
            <a:ext cx="8064137" cy="958863"/>
          </a:xfrm>
        </p:spPr>
        <p:txBody>
          <a:bodyPr/>
          <a:lstStyle/>
          <a:p>
            <a:r>
              <a:rPr lang="en-US" dirty="0" smtClean="0">
                <a:solidFill>
                  <a:srgbClr val="C39150"/>
                </a:solidFill>
                <a:latin typeface="Cambria" panose="02040503050406030204" pitchFamily="18" charset="0"/>
              </a:rPr>
              <a:t>The Process of Science: What Colors of Light Drive Photosynthesis?</a:t>
            </a:r>
          </a:p>
        </p:txBody>
      </p:sp>
      <p:sp>
        <p:nvSpPr>
          <p:cNvPr id="86019" name="Rectangle 3"/>
          <p:cNvSpPr>
            <a:spLocks noGrp="1" noChangeArrowheads="1"/>
          </p:cNvSpPr>
          <p:nvPr>
            <p:ph idx="1"/>
          </p:nvPr>
        </p:nvSpPr>
        <p:spPr>
          <a:xfrm>
            <a:off x="705394" y="1907177"/>
            <a:ext cx="7776756" cy="4269785"/>
          </a:xfrm>
        </p:spPr>
        <p:txBody>
          <a:bodyPr/>
          <a:lstStyle/>
          <a:p>
            <a:r>
              <a:rPr lang="en-US" sz="2400" b="1" dirty="0" smtClean="0">
                <a:solidFill>
                  <a:srgbClr val="FF0000"/>
                </a:solidFill>
                <a:latin typeface="Cambria" panose="02040503050406030204" pitchFamily="18" charset="0"/>
              </a:rPr>
              <a:t>Observation: </a:t>
            </a:r>
            <a:r>
              <a:rPr lang="en-US" sz="2400" b="1" dirty="0" smtClean="0">
                <a:latin typeface="Cambria" panose="02040503050406030204" pitchFamily="18" charset="0"/>
              </a:rPr>
              <a:t>In 1883, German biologist Theodor Engelmann saw that certain bacteria living in water tend to cluster in areas with higher oxygen concentrations.</a:t>
            </a:r>
          </a:p>
          <a:p>
            <a:r>
              <a:rPr lang="en-US" sz="2400" b="1" dirty="0" smtClean="0">
                <a:solidFill>
                  <a:srgbClr val="FF0000"/>
                </a:solidFill>
                <a:latin typeface="Cambria" panose="02040503050406030204" pitchFamily="18" charset="0"/>
              </a:rPr>
              <a:t>Question: </a:t>
            </a:r>
            <a:r>
              <a:rPr lang="en-US" sz="2400" b="1" dirty="0" smtClean="0">
                <a:latin typeface="Cambria" panose="02040503050406030204" pitchFamily="18" charset="0"/>
              </a:rPr>
              <a:t>Could this information determine which wavelengths of light work best for photosynthesis?</a:t>
            </a:r>
          </a:p>
          <a:p>
            <a:r>
              <a:rPr lang="en-US" sz="2400" b="1" dirty="0" smtClean="0">
                <a:solidFill>
                  <a:srgbClr val="FF0000"/>
                </a:solidFill>
                <a:latin typeface="Cambria" panose="02040503050406030204" pitchFamily="18" charset="0"/>
              </a:rPr>
              <a:t>Hypothesis: </a:t>
            </a:r>
            <a:r>
              <a:rPr lang="en-US" sz="2400" b="1" dirty="0" smtClean="0">
                <a:latin typeface="Cambria" panose="02040503050406030204" pitchFamily="18" charset="0"/>
              </a:rPr>
              <a:t>Oxygen-seeking bacteria will congregate near regions of algae performing the most photosynthesis.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2" y="533116"/>
            <a:ext cx="8290559" cy="958863"/>
          </a:xfrm>
        </p:spPr>
        <p:txBody>
          <a:bodyPr/>
          <a:lstStyle/>
          <a:p>
            <a:r>
              <a:rPr lang="en-US" sz="3600" dirty="0">
                <a:solidFill>
                  <a:srgbClr val="C39150"/>
                </a:solidFill>
                <a:latin typeface="Cambria" panose="02040503050406030204" pitchFamily="18" charset="0"/>
              </a:rPr>
              <a:t>The Process of Science: What Colors of Light Drive Photosynthesis?</a:t>
            </a:r>
          </a:p>
        </p:txBody>
      </p:sp>
      <p:sp>
        <p:nvSpPr>
          <p:cNvPr id="88066" name="Rectangle 2"/>
          <p:cNvSpPr>
            <a:spLocks noGrp="1" noChangeArrowheads="1"/>
          </p:cNvSpPr>
          <p:nvPr>
            <p:ph idx="1"/>
          </p:nvPr>
        </p:nvSpPr>
        <p:spPr>
          <a:xfrm>
            <a:off x="592183" y="2063931"/>
            <a:ext cx="8046720" cy="4113032"/>
          </a:xfrm>
        </p:spPr>
        <p:txBody>
          <a:bodyPr/>
          <a:lstStyle/>
          <a:p>
            <a:r>
              <a:rPr lang="en-US" b="1" dirty="0" smtClean="0">
                <a:solidFill>
                  <a:srgbClr val="FF0000"/>
                </a:solidFill>
                <a:latin typeface="Cambria" panose="02040503050406030204" pitchFamily="18" charset="0"/>
              </a:rPr>
              <a:t>Experiment: </a:t>
            </a:r>
            <a:r>
              <a:rPr lang="en-US" b="1" dirty="0" smtClean="0">
                <a:latin typeface="Cambria" panose="02040503050406030204" pitchFamily="18" charset="0"/>
              </a:rPr>
              <a:t>Engelmann</a:t>
            </a:r>
          </a:p>
          <a:p>
            <a:pPr lvl="1"/>
            <a:r>
              <a:rPr lang="en-US" b="1" dirty="0" smtClean="0">
                <a:latin typeface="Cambria" panose="02040503050406030204" pitchFamily="18" charset="0"/>
              </a:rPr>
              <a:t>laid a string of freshwater algal cells in a drop of water on a microscope slide,</a:t>
            </a:r>
          </a:p>
          <a:p>
            <a:pPr lvl="1"/>
            <a:r>
              <a:rPr lang="en-US" b="1" dirty="0" smtClean="0">
                <a:latin typeface="Cambria" panose="02040503050406030204" pitchFamily="18" charset="0"/>
              </a:rPr>
              <a:t>added oxygen-sensitive bacteria to the drop, and</a:t>
            </a:r>
          </a:p>
          <a:p>
            <a:pPr lvl="1"/>
            <a:r>
              <a:rPr lang="en-US" b="1" dirty="0" smtClean="0">
                <a:latin typeface="Cambria" panose="02040503050406030204" pitchFamily="18" charset="0"/>
              </a:rPr>
              <a:t>used a prism to create a spectrum of light shining on the slide.</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7681" y="446031"/>
            <a:ext cx="8543108" cy="958863"/>
          </a:xfrm>
        </p:spPr>
        <p:txBody>
          <a:bodyPr/>
          <a:lstStyle/>
          <a:p>
            <a:r>
              <a:rPr lang="en-US" sz="3600" dirty="0">
                <a:solidFill>
                  <a:srgbClr val="C39150"/>
                </a:solidFill>
                <a:latin typeface="Cambria" panose="02040503050406030204" pitchFamily="18" charset="0"/>
              </a:rPr>
              <a:t>The Process of Science: What Colors of Light Drive Photosynthesis?</a:t>
            </a:r>
          </a:p>
        </p:txBody>
      </p:sp>
      <p:sp>
        <p:nvSpPr>
          <p:cNvPr id="90114" name="Rectangle 2"/>
          <p:cNvSpPr>
            <a:spLocks noGrp="1" noChangeArrowheads="1"/>
          </p:cNvSpPr>
          <p:nvPr>
            <p:ph idx="1"/>
          </p:nvPr>
        </p:nvSpPr>
        <p:spPr>
          <a:xfrm>
            <a:off x="609599" y="2026508"/>
            <a:ext cx="8220891" cy="4150454"/>
          </a:xfrm>
        </p:spPr>
        <p:txBody>
          <a:bodyPr/>
          <a:lstStyle/>
          <a:p>
            <a:r>
              <a:rPr lang="en-US" sz="2400" b="1" dirty="0" smtClean="0">
                <a:solidFill>
                  <a:srgbClr val="FF0000"/>
                </a:solidFill>
                <a:latin typeface="Cambria" panose="02040503050406030204" pitchFamily="18" charset="0"/>
              </a:rPr>
              <a:t>Results:</a:t>
            </a:r>
          </a:p>
          <a:p>
            <a:pPr lvl="1"/>
            <a:r>
              <a:rPr lang="en-US" sz="2400" b="1" dirty="0" smtClean="0">
                <a:latin typeface="Cambria" panose="02040503050406030204" pitchFamily="18" charset="0"/>
              </a:rPr>
              <a:t>Most bacteria congregated around algae exposed to red-orange and blue-violet light.</a:t>
            </a:r>
          </a:p>
          <a:p>
            <a:pPr lvl="1"/>
            <a:r>
              <a:rPr lang="en-US" sz="2400" b="1" dirty="0" smtClean="0">
                <a:latin typeface="Cambria" panose="02040503050406030204" pitchFamily="18" charset="0"/>
              </a:rPr>
              <a:t>Very few moved to areas of green light.</a:t>
            </a:r>
          </a:p>
          <a:p>
            <a:r>
              <a:rPr lang="en-US" sz="2400" b="1" dirty="0" smtClean="0">
                <a:latin typeface="Cambria" panose="02040503050406030204" pitchFamily="18" charset="0"/>
              </a:rPr>
              <a:t>Other experiments have since verified that</a:t>
            </a:r>
          </a:p>
          <a:p>
            <a:pPr lvl="1"/>
            <a:r>
              <a:rPr lang="en-US" sz="2400" b="1" dirty="0" smtClean="0">
                <a:latin typeface="Cambria" panose="02040503050406030204" pitchFamily="18" charset="0"/>
              </a:rPr>
              <a:t>chloroplasts absorb light mainly in the blue-violet and red-orange part of the spectrum and</a:t>
            </a:r>
          </a:p>
          <a:p>
            <a:pPr lvl="1"/>
            <a:r>
              <a:rPr lang="en-US" sz="2400" b="1" dirty="0" smtClean="0">
                <a:latin typeface="Cambria" panose="02040503050406030204" pitchFamily="18" charset="0"/>
              </a:rPr>
              <a:t>those wavelengths of light are the ones mainly responsible for photosynthesis. </a:t>
            </a:r>
            <a:endParaRPr lang="en-US" sz="2400"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208" y="204216"/>
            <a:ext cx="6577584" cy="6449568"/>
          </a:xfrm>
          <a:prstGeom prst="rect">
            <a:avLst/>
          </a:prstGeom>
        </p:spPr>
      </p:pic>
      <p:sp>
        <p:nvSpPr>
          <p:cNvPr id="3" name="TextBox 2"/>
          <p:cNvSpPr txBox="1"/>
          <p:nvPr/>
        </p:nvSpPr>
        <p:spPr>
          <a:xfrm>
            <a:off x="1752600" y="147066"/>
            <a:ext cx="748923"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Light</a:t>
            </a:r>
          </a:p>
        </p:txBody>
      </p:sp>
      <p:sp>
        <p:nvSpPr>
          <p:cNvPr id="5" name="TextBox 4"/>
          <p:cNvSpPr txBox="1"/>
          <p:nvPr/>
        </p:nvSpPr>
        <p:spPr>
          <a:xfrm>
            <a:off x="2438400" y="530114"/>
            <a:ext cx="825867"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Prism</a:t>
            </a:r>
          </a:p>
        </p:txBody>
      </p:sp>
      <p:sp>
        <p:nvSpPr>
          <p:cNvPr id="6" name="TextBox 5"/>
          <p:cNvSpPr txBox="1"/>
          <p:nvPr/>
        </p:nvSpPr>
        <p:spPr>
          <a:xfrm>
            <a:off x="4152686" y="1598962"/>
            <a:ext cx="2056973"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Microscope slide</a:t>
            </a:r>
          </a:p>
        </p:txBody>
      </p:sp>
      <p:sp>
        <p:nvSpPr>
          <p:cNvPr id="7" name="TextBox 6"/>
          <p:cNvSpPr txBox="1"/>
          <p:nvPr/>
        </p:nvSpPr>
        <p:spPr>
          <a:xfrm rot="16200000">
            <a:off x="589647" y="4277535"/>
            <a:ext cx="2287806"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Number of bacteria</a:t>
            </a:r>
          </a:p>
        </p:txBody>
      </p:sp>
      <p:sp>
        <p:nvSpPr>
          <p:cNvPr id="8" name="TextBox 7"/>
          <p:cNvSpPr txBox="1"/>
          <p:nvPr/>
        </p:nvSpPr>
        <p:spPr>
          <a:xfrm>
            <a:off x="1918216" y="6001466"/>
            <a:ext cx="569387"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400</a:t>
            </a:r>
            <a:endParaRPr lang="en-US" sz="1800" b="1" dirty="0">
              <a:solidFill>
                <a:srgbClr val="000000"/>
              </a:solidFill>
              <a:latin typeface="Arial" pitchFamily="34" charset="0"/>
              <a:ea typeface="ＭＳ Ｐゴシック" charset="0"/>
              <a:cs typeface="Arial" pitchFamily="34" charset="0"/>
            </a:endParaRPr>
          </a:p>
        </p:txBody>
      </p:sp>
      <p:sp>
        <p:nvSpPr>
          <p:cNvPr id="9" name="TextBox 8"/>
          <p:cNvSpPr txBox="1"/>
          <p:nvPr/>
        </p:nvSpPr>
        <p:spPr>
          <a:xfrm>
            <a:off x="3611874" y="6010991"/>
            <a:ext cx="569387"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500</a:t>
            </a:r>
            <a:endParaRPr lang="en-US" sz="1800" b="1" dirty="0">
              <a:solidFill>
                <a:srgbClr val="000000"/>
              </a:solidFill>
              <a:latin typeface="Arial" pitchFamily="34" charset="0"/>
              <a:ea typeface="ＭＳ Ｐゴシック" charset="0"/>
              <a:cs typeface="Arial" pitchFamily="34" charset="0"/>
            </a:endParaRPr>
          </a:p>
        </p:txBody>
      </p:sp>
      <p:sp>
        <p:nvSpPr>
          <p:cNvPr id="10" name="TextBox 9"/>
          <p:cNvSpPr txBox="1"/>
          <p:nvPr/>
        </p:nvSpPr>
        <p:spPr>
          <a:xfrm>
            <a:off x="5305532" y="6001466"/>
            <a:ext cx="569387"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6</a:t>
            </a:r>
            <a:r>
              <a:rPr lang="en-US" sz="1800" b="1" dirty="0" smtClean="0">
                <a:solidFill>
                  <a:srgbClr val="000000"/>
                </a:solidFill>
                <a:latin typeface="Arial" pitchFamily="34" charset="0"/>
                <a:ea typeface="ＭＳ Ｐゴシック" charset="0"/>
                <a:cs typeface="Arial" pitchFamily="34" charset="0"/>
              </a:rPr>
              <a:t>00</a:t>
            </a:r>
            <a:endParaRPr lang="en-US" sz="1800" b="1" dirty="0">
              <a:solidFill>
                <a:srgbClr val="000000"/>
              </a:solidFill>
              <a:latin typeface="Arial" pitchFamily="34" charset="0"/>
              <a:ea typeface="ＭＳ Ｐゴシック" charset="0"/>
              <a:cs typeface="Arial" pitchFamily="34" charset="0"/>
            </a:endParaRPr>
          </a:p>
        </p:txBody>
      </p:sp>
      <p:sp>
        <p:nvSpPr>
          <p:cNvPr id="11" name="TextBox 10"/>
          <p:cNvSpPr txBox="1"/>
          <p:nvPr/>
        </p:nvSpPr>
        <p:spPr>
          <a:xfrm>
            <a:off x="7027765" y="6001466"/>
            <a:ext cx="569387" cy="369332"/>
          </a:xfrm>
          <a:prstGeom prst="rect">
            <a:avLst/>
          </a:prstGeom>
          <a:noFill/>
        </p:spPr>
        <p:txBody>
          <a:bodyPr wrap="none" rtlCol="0">
            <a:spAutoFit/>
          </a:bodyPr>
          <a:lstStyle/>
          <a:p>
            <a:pPr eaLnBrk="0" hangingPunct="0"/>
            <a:r>
              <a:rPr lang="en-US" sz="1800" b="1" smtClean="0">
                <a:solidFill>
                  <a:srgbClr val="000000"/>
                </a:solidFill>
                <a:latin typeface="Arial" pitchFamily="34" charset="0"/>
                <a:ea typeface="ＭＳ Ｐゴシック" charset="0"/>
                <a:cs typeface="Arial" pitchFamily="34" charset="0"/>
              </a:rPr>
              <a:t>700</a:t>
            </a:r>
            <a:endParaRPr lang="en-US" sz="1800" b="1" dirty="0">
              <a:solidFill>
                <a:srgbClr val="000000"/>
              </a:solidFill>
              <a:latin typeface="Arial" pitchFamily="34" charset="0"/>
              <a:ea typeface="ＭＳ Ｐゴシック" charset="0"/>
              <a:cs typeface="Arial" pitchFamily="34" charset="0"/>
            </a:endParaRPr>
          </a:p>
        </p:txBody>
      </p:sp>
      <p:sp>
        <p:nvSpPr>
          <p:cNvPr id="12" name="TextBox 11"/>
          <p:cNvSpPr txBox="1"/>
          <p:nvPr/>
        </p:nvSpPr>
        <p:spPr>
          <a:xfrm>
            <a:off x="3449949" y="6287216"/>
            <a:ext cx="2869119"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Wavelength of light (nm)</a:t>
            </a:r>
          </a:p>
        </p:txBody>
      </p:sp>
      <p:sp>
        <p:nvSpPr>
          <p:cNvPr id="13" name="TextBox 12"/>
          <p:cNvSpPr txBox="1"/>
          <p:nvPr/>
        </p:nvSpPr>
        <p:spPr>
          <a:xfrm>
            <a:off x="2230844" y="4133820"/>
            <a:ext cx="1095172" cy="369332"/>
          </a:xfrm>
          <a:prstGeom prst="rect">
            <a:avLst/>
          </a:prstGeom>
          <a:noFill/>
        </p:spPr>
        <p:txBody>
          <a:bodyPr wrap="none" rtlCol="0">
            <a:spAutoFit/>
          </a:bodyPr>
          <a:lstStyle/>
          <a:p>
            <a:pPr eaLnBrk="0" hangingPunct="0"/>
            <a:r>
              <a:rPr lang="en-US" sz="1800" b="1" dirty="0" smtClean="0">
                <a:solidFill>
                  <a:srgbClr val="FFFFFF"/>
                </a:solidFill>
                <a:latin typeface="Arial" pitchFamily="34" charset="0"/>
                <a:ea typeface="ＭＳ Ｐゴシック" charset="0"/>
                <a:cs typeface="Arial" pitchFamily="34" charset="0"/>
              </a:rPr>
              <a:t>Bacteria</a:t>
            </a:r>
            <a:endParaRPr lang="en-US" sz="1800" b="1" dirty="0">
              <a:solidFill>
                <a:srgbClr val="FFFFFF"/>
              </a:solidFill>
              <a:latin typeface="Arial" pitchFamily="34" charset="0"/>
              <a:ea typeface="ＭＳ Ｐゴシック" charset="0"/>
              <a:cs typeface="Arial" pitchFamily="34" charset="0"/>
            </a:endParaRPr>
          </a:p>
        </p:txBody>
      </p:sp>
      <p:sp>
        <p:nvSpPr>
          <p:cNvPr id="14" name="TextBox 13"/>
          <p:cNvSpPr txBox="1"/>
          <p:nvPr/>
        </p:nvSpPr>
        <p:spPr>
          <a:xfrm>
            <a:off x="6737045" y="4137481"/>
            <a:ext cx="1095172" cy="369332"/>
          </a:xfrm>
          <a:prstGeom prst="rect">
            <a:avLst/>
          </a:prstGeom>
          <a:noFill/>
        </p:spPr>
        <p:txBody>
          <a:bodyPr wrap="none" rtlCol="0">
            <a:spAutoFit/>
          </a:bodyPr>
          <a:lstStyle/>
          <a:p>
            <a:pPr eaLnBrk="0" hangingPunct="0"/>
            <a:r>
              <a:rPr lang="en-US" sz="1800" b="1" dirty="0" smtClean="0">
                <a:solidFill>
                  <a:srgbClr val="FFFFFF"/>
                </a:solidFill>
                <a:latin typeface="Arial" pitchFamily="34" charset="0"/>
                <a:ea typeface="ＭＳ Ｐゴシック" charset="0"/>
                <a:cs typeface="Arial" pitchFamily="34" charset="0"/>
              </a:rPr>
              <a:t>Bacteria</a:t>
            </a:r>
            <a:endParaRPr lang="en-US" sz="1800" b="1" dirty="0">
              <a:solidFill>
                <a:srgbClr val="FFFFFF"/>
              </a:solidFill>
              <a:latin typeface="Arial" pitchFamily="34" charset="0"/>
              <a:ea typeface="ＭＳ Ｐゴシック" charset="0"/>
              <a:cs typeface="Arial" pitchFamily="34" charset="0"/>
            </a:endParaRPr>
          </a:p>
        </p:txBody>
      </p:sp>
      <p:sp>
        <p:nvSpPr>
          <p:cNvPr id="15" name="TextBox 14"/>
          <p:cNvSpPr txBox="1"/>
          <p:nvPr/>
        </p:nvSpPr>
        <p:spPr>
          <a:xfrm>
            <a:off x="4185221" y="5236517"/>
            <a:ext cx="1326004" cy="369332"/>
          </a:xfrm>
          <a:prstGeom prst="rect">
            <a:avLst/>
          </a:prstGeom>
          <a:noFill/>
        </p:spPr>
        <p:txBody>
          <a:bodyPr wrap="none" rtlCol="0">
            <a:spAutoFit/>
          </a:bodyPr>
          <a:lstStyle/>
          <a:p>
            <a:pPr eaLnBrk="0" hangingPunct="0"/>
            <a:r>
              <a:rPr lang="en-US" sz="1800" b="1" dirty="0" smtClean="0">
                <a:solidFill>
                  <a:srgbClr val="FFFFFF"/>
                </a:solidFill>
                <a:latin typeface="Arial" pitchFamily="34" charset="0"/>
                <a:ea typeface="ＭＳ Ｐゴシック" charset="0"/>
                <a:cs typeface="Arial" pitchFamily="34" charset="0"/>
              </a:rPr>
              <a:t>Algal cells</a:t>
            </a:r>
            <a:endParaRPr lang="en-US" sz="1800" b="1" dirty="0">
              <a:solidFill>
                <a:srgbClr val="FFFFFF"/>
              </a:solidFill>
              <a:latin typeface="Arial" pitchFamily="34" charset="0"/>
              <a:ea typeface="ＭＳ Ｐゴシック" charset="0"/>
              <a:cs typeface="Arial" pitchFamily="34" charset="0"/>
            </a:endParaRPr>
          </a:p>
        </p:txBody>
      </p:sp>
      <p:sp>
        <p:nvSpPr>
          <p:cNvPr id="16" name="Rectangle 15"/>
          <p:cNvSpPr/>
          <p:nvPr/>
        </p:nvSpPr>
        <p:spPr>
          <a:xfrm>
            <a:off x="3858280" y="209592"/>
            <a:ext cx="5255675" cy="830997"/>
          </a:xfrm>
          <a:prstGeom prst="rect">
            <a:avLst/>
          </a:prstGeom>
        </p:spPr>
        <p:txBody>
          <a:bodyPr wrap="square">
            <a:spAutoFit/>
          </a:bodyPr>
          <a:lstStyle/>
          <a:p>
            <a:pPr eaLnBrk="1" hangingPunct="1"/>
            <a:r>
              <a:rPr lang="en-US" altLang="zh-CN" b="1" dirty="0">
                <a:solidFill>
                  <a:srgbClr val="FF0000"/>
                </a:solidFill>
                <a:latin typeface="Cambria" panose="02040503050406030204" pitchFamily="18" charset="0"/>
                <a:ea typeface="ＭＳ Ｐゴシック" charset="0"/>
                <a:cs typeface="Arial" pitchFamily="34" charset="0"/>
              </a:rPr>
              <a:t>Investigating how light wavelength affects photosynthesis</a:t>
            </a:r>
            <a:endParaRPr lang="en-US" altLang="zh-CN" b="1" dirty="0">
              <a:solidFill>
                <a:srgbClr val="FF0000"/>
              </a:solidFill>
              <a:latin typeface="Cambria" panose="02040503050406030204" pitchFamily="18" charset="0"/>
              <a:cs typeface="Arial" pitchFamily="34" charset="0"/>
            </a:endParaRPr>
          </a:p>
        </p:txBody>
      </p:sp>
    </p:spTree>
    <p:extLst>
      <p:ext uri="{BB962C8B-B14F-4D97-AF65-F5344CB8AC3E}">
        <p14:creationId xmlns:p14="http://schemas.microsoft.com/office/powerpoint/2010/main" val="3351542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722810" y="635726"/>
            <a:ext cx="8421189" cy="830128"/>
          </a:xfrm>
        </p:spPr>
        <p:txBody>
          <a:bodyPr/>
          <a:lstStyle/>
          <a:p>
            <a:r>
              <a:rPr lang="en-US" sz="4000" dirty="0" smtClean="0">
                <a:solidFill>
                  <a:srgbClr val="FF0000"/>
                </a:solidFill>
                <a:latin typeface="Cambria" panose="02040503050406030204" pitchFamily="18" charset="0"/>
              </a:rPr>
              <a:t>Chloroplast Pigments</a:t>
            </a:r>
            <a:endParaRPr lang="en-US" sz="4000" dirty="0">
              <a:solidFill>
                <a:srgbClr val="FF0000"/>
              </a:solidFill>
              <a:latin typeface="Cambria" panose="02040503050406030204" pitchFamily="18" charset="0"/>
            </a:endParaRPr>
          </a:p>
        </p:txBody>
      </p:sp>
      <p:sp>
        <p:nvSpPr>
          <p:cNvPr id="94211" name="Rectangle 3"/>
          <p:cNvSpPr>
            <a:spLocks noGrp="1" noChangeArrowheads="1"/>
          </p:cNvSpPr>
          <p:nvPr>
            <p:ph idx="1"/>
          </p:nvPr>
        </p:nvSpPr>
        <p:spPr>
          <a:xfrm>
            <a:off x="722811" y="1663337"/>
            <a:ext cx="7985760" cy="4513626"/>
          </a:xfrm>
        </p:spPr>
        <p:txBody>
          <a:bodyPr/>
          <a:lstStyle/>
          <a:p>
            <a:r>
              <a:rPr lang="en-US" sz="2400" b="1" dirty="0" smtClean="0">
                <a:latin typeface="Cambria" panose="02040503050406030204" pitchFamily="18" charset="0"/>
              </a:rPr>
              <a:t>The selective absorption of light by leaves explains why they appear green to us.</a:t>
            </a:r>
          </a:p>
          <a:p>
            <a:pPr lvl="1"/>
            <a:r>
              <a:rPr lang="en-US" sz="2400" b="1" dirty="0" smtClean="0">
                <a:latin typeface="Cambria" panose="02040503050406030204" pitchFamily="18" charset="0"/>
              </a:rPr>
              <a:t>Light of that color is poorly absorbed by chloroplasts and is thus reflected or transmitted toward the observer.</a:t>
            </a:r>
          </a:p>
          <a:p>
            <a:r>
              <a:rPr lang="en-US" sz="2400" b="1" dirty="0" smtClean="0">
                <a:latin typeface="Cambria" panose="02040503050406030204" pitchFamily="18" charset="0"/>
              </a:rPr>
              <a:t>Energy cannot be destroyed, so the absorbed energy must be converted to other forms.  </a:t>
            </a:r>
            <a:endParaRPr lang="en-US" sz="2400"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Light and Pigments</a:t>
            </a:r>
            <a:endParaRPr lang="en-US" dirty="0"/>
          </a:p>
        </p:txBody>
      </p:sp>
      <p:sp>
        <p:nvSpPr>
          <p:cNvPr id="3" name="Footer Placeholder 2"/>
          <p:cNvSpPr>
            <a:spLocks noGrp="1"/>
          </p:cNvSpPr>
          <p:nvPr>
            <p:ph type="ftr" sz="quarter" idx="11"/>
          </p:nvPr>
        </p:nvSpPr>
        <p:spPr/>
        <p:txBody>
          <a:bodyPr/>
          <a:lstStyle/>
          <a:p>
            <a:r>
              <a:rPr lang="en-US" smtClean="0"/>
              <a:t>© 2016 Pearson Education, Inc.</a:t>
            </a:r>
            <a:endParaRPr lang="en-US"/>
          </a:p>
        </p:txBody>
      </p:sp>
      <p:pic>
        <p:nvPicPr>
          <p:cNvPr id="4" name="07_06LightAndPigments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151313"/>
            <a:ext cx="6096000" cy="4572000"/>
          </a:xfrm>
          <a:prstGeom prst="rect">
            <a:avLst/>
          </a:prstGeom>
        </p:spPr>
      </p:pic>
    </p:spTree>
    <p:extLst>
      <p:ext uri="{BB962C8B-B14F-4D97-AF65-F5344CB8AC3E}">
        <p14:creationId xmlns:p14="http://schemas.microsoft.com/office/powerpoint/2010/main" val="23435592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298448"/>
            <a:ext cx="8546592" cy="4261104"/>
          </a:xfrm>
          <a:prstGeom prst="rect">
            <a:avLst/>
          </a:prstGeom>
        </p:spPr>
      </p:pic>
      <p:sp>
        <p:nvSpPr>
          <p:cNvPr id="3" name="TextBox 2"/>
          <p:cNvSpPr txBox="1"/>
          <p:nvPr/>
        </p:nvSpPr>
        <p:spPr>
          <a:xfrm>
            <a:off x="1438275" y="1609725"/>
            <a:ext cx="620683"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Light</a:t>
            </a:r>
          </a:p>
        </p:txBody>
      </p:sp>
      <p:sp>
        <p:nvSpPr>
          <p:cNvPr id="5" name="TextBox 4"/>
          <p:cNvSpPr txBox="1"/>
          <p:nvPr/>
        </p:nvSpPr>
        <p:spPr>
          <a:xfrm>
            <a:off x="2644775" y="2012950"/>
            <a:ext cx="989373" cy="523220"/>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Reflected</a:t>
            </a:r>
          </a:p>
          <a:p>
            <a:pPr eaLnBrk="0" hangingPunct="0"/>
            <a:r>
              <a:rPr lang="en-US" sz="1400" b="1" dirty="0" smtClean="0">
                <a:solidFill>
                  <a:srgbClr val="000000"/>
                </a:solidFill>
                <a:latin typeface="Arial" pitchFamily="34" charset="0"/>
                <a:ea typeface="ＭＳ Ｐゴシック" charset="0"/>
                <a:cs typeface="Arial" pitchFamily="34" charset="0"/>
              </a:rPr>
              <a:t>light</a:t>
            </a:r>
            <a:endParaRPr lang="en-US" sz="1400" b="1" dirty="0">
              <a:solidFill>
                <a:srgbClr val="000000"/>
              </a:solidFill>
              <a:latin typeface="Arial" pitchFamily="34" charset="0"/>
              <a:ea typeface="ＭＳ Ｐゴシック" charset="0"/>
              <a:cs typeface="Arial" pitchFamily="34" charset="0"/>
            </a:endParaRPr>
          </a:p>
        </p:txBody>
      </p:sp>
      <p:sp>
        <p:nvSpPr>
          <p:cNvPr id="6" name="TextBox 5"/>
          <p:cNvSpPr txBox="1"/>
          <p:nvPr/>
        </p:nvSpPr>
        <p:spPr>
          <a:xfrm>
            <a:off x="260604" y="2222043"/>
            <a:ext cx="1178528"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Chloroplast</a:t>
            </a:r>
          </a:p>
        </p:txBody>
      </p:sp>
      <p:sp>
        <p:nvSpPr>
          <p:cNvPr id="7" name="TextBox 6"/>
          <p:cNvSpPr txBox="1"/>
          <p:nvPr/>
        </p:nvSpPr>
        <p:spPr>
          <a:xfrm>
            <a:off x="725610" y="4186911"/>
            <a:ext cx="1019831" cy="523220"/>
          </a:xfrm>
          <a:prstGeom prst="rect">
            <a:avLst/>
          </a:prstGeom>
          <a:noFill/>
        </p:spPr>
        <p:txBody>
          <a:bodyPr wrap="none" rtlCol="0">
            <a:spAutoFit/>
          </a:bodyPr>
          <a:lstStyle/>
          <a:p>
            <a:pPr algn="ctr" eaLnBrk="0" hangingPunct="0"/>
            <a:r>
              <a:rPr lang="en-US" sz="1400" b="1" dirty="0" smtClean="0">
                <a:solidFill>
                  <a:srgbClr val="000000"/>
                </a:solidFill>
                <a:latin typeface="Arial" pitchFamily="34" charset="0"/>
                <a:ea typeface="ＭＳ Ｐゴシック" charset="0"/>
                <a:cs typeface="Arial" pitchFamily="34" charset="0"/>
              </a:rPr>
              <a:t>Absorbed</a:t>
            </a:r>
          </a:p>
          <a:p>
            <a:pPr algn="ctr" eaLnBrk="0" hangingPunct="0"/>
            <a:r>
              <a:rPr lang="en-US" sz="1400" b="1" dirty="0" smtClean="0">
                <a:solidFill>
                  <a:srgbClr val="000000"/>
                </a:solidFill>
                <a:latin typeface="Arial" pitchFamily="34" charset="0"/>
                <a:ea typeface="ＭＳ Ｐゴシック" charset="0"/>
                <a:cs typeface="Arial" pitchFamily="34" charset="0"/>
              </a:rPr>
              <a:t>light</a:t>
            </a:r>
            <a:endParaRPr lang="en-US" sz="1400" b="1" dirty="0">
              <a:solidFill>
                <a:srgbClr val="000000"/>
              </a:solidFill>
              <a:latin typeface="Arial" pitchFamily="34" charset="0"/>
              <a:ea typeface="ＭＳ Ｐゴシック" charset="0"/>
              <a:cs typeface="Arial" pitchFamily="34" charset="0"/>
            </a:endParaRPr>
          </a:p>
        </p:txBody>
      </p:sp>
      <p:sp>
        <p:nvSpPr>
          <p:cNvPr id="8" name="TextBox 7"/>
          <p:cNvSpPr txBox="1"/>
          <p:nvPr/>
        </p:nvSpPr>
        <p:spPr>
          <a:xfrm>
            <a:off x="1375732" y="4824063"/>
            <a:ext cx="1404551" cy="738664"/>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Transmitted</a:t>
            </a:r>
          </a:p>
          <a:p>
            <a:pPr eaLnBrk="0" hangingPunct="0"/>
            <a:r>
              <a:rPr lang="en-US" sz="1400" b="1" dirty="0" smtClean="0">
                <a:solidFill>
                  <a:srgbClr val="000000"/>
                </a:solidFill>
                <a:latin typeface="Arial" pitchFamily="34" charset="0"/>
                <a:ea typeface="ＭＳ Ｐゴシック" charset="0"/>
                <a:cs typeface="Arial" pitchFamily="34" charset="0"/>
              </a:rPr>
              <a:t>light </a:t>
            </a:r>
            <a:r>
              <a:rPr lang="en-US" sz="1400" b="1" dirty="0">
                <a:solidFill>
                  <a:srgbClr val="000000"/>
                </a:solidFill>
                <a:latin typeface="Arial" pitchFamily="34" charset="0"/>
                <a:ea typeface="ＭＳ Ｐゴシック" charset="0"/>
                <a:cs typeface="Arial" pitchFamily="34" charset="0"/>
              </a:rPr>
              <a:t>(</a:t>
            </a:r>
            <a:r>
              <a:rPr lang="en-US" sz="1400" b="1" dirty="0" smtClean="0">
                <a:solidFill>
                  <a:srgbClr val="000000"/>
                </a:solidFill>
                <a:latin typeface="Arial" pitchFamily="34" charset="0"/>
                <a:ea typeface="ＭＳ Ｐゴシック" charset="0"/>
                <a:cs typeface="Arial" pitchFamily="34" charset="0"/>
              </a:rPr>
              <a:t>detected</a:t>
            </a:r>
          </a:p>
          <a:p>
            <a:pPr eaLnBrk="0" hangingPunct="0">
              <a:lnSpc>
                <a:spcPts val="1500"/>
              </a:lnSpc>
            </a:pPr>
            <a:r>
              <a:rPr lang="en-US" sz="1400" b="1" dirty="0" smtClean="0">
                <a:solidFill>
                  <a:srgbClr val="000000"/>
                </a:solidFill>
                <a:latin typeface="Arial" pitchFamily="34" charset="0"/>
                <a:ea typeface="ＭＳ Ｐゴシック" charset="0"/>
                <a:cs typeface="Arial" pitchFamily="34" charset="0"/>
              </a:rPr>
              <a:t>by </a:t>
            </a:r>
            <a:r>
              <a:rPr lang="en-US" sz="1400" b="1" dirty="0">
                <a:solidFill>
                  <a:srgbClr val="000000"/>
                </a:solidFill>
                <a:latin typeface="Arial" pitchFamily="34" charset="0"/>
                <a:ea typeface="ＭＳ Ｐゴシック" charset="0"/>
                <a:cs typeface="Arial" pitchFamily="34" charset="0"/>
              </a:rPr>
              <a:t>your eye)</a:t>
            </a:r>
          </a:p>
        </p:txBody>
      </p:sp>
      <p:sp>
        <p:nvSpPr>
          <p:cNvPr id="4" name="Freeform 3"/>
          <p:cNvSpPr/>
          <p:nvPr/>
        </p:nvSpPr>
        <p:spPr bwMode="auto">
          <a:xfrm>
            <a:off x="1009650" y="2495550"/>
            <a:ext cx="185738" cy="300038"/>
          </a:xfrm>
          <a:custGeom>
            <a:avLst/>
            <a:gdLst>
              <a:gd name="connsiteX0" fmla="*/ 0 w 185738"/>
              <a:gd name="connsiteY0" fmla="*/ 0 h 300038"/>
              <a:gd name="connsiteX1" fmla="*/ 185738 w 185738"/>
              <a:gd name="connsiteY1" fmla="*/ 300038 h 300038"/>
              <a:gd name="connsiteX2" fmla="*/ 185738 w 185738"/>
              <a:gd name="connsiteY2" fmla="*/ 300038 h 300038"/>
            </a:gdLst>
            <a:ahLst/>
            <a:cxnLst>
              <a:cxn ang="0">
                <a:pos x="connsiteX0" y="connsiteY0"/>
              </a:cxn>
              <a:cxn ang="0">
                <a:pos x="connsiteX1" y="connsiteY1"/>
              </a:cxn>
              <a:cxn ang="0">
                <a:pos x="connsiteX2" y="connsiteY2"/>
              </a:cxn>
            </a:cxnLst>
            <a:rect l="l" t="t" r="r" b="b"/>
            <a:pathLst>
              <a:path w="185738" h="300038">
                <a:moveTo>
                  <a:pt x="0" y="0"/>
                </a:moveTo>
                <a:lnTo>
                  <a:pt x="185738" y="300038"/>
                </a:lnTo>
                <a:lnTo>
                  <a:pt x="185738" y="300038"/>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Freeform 8"/>
          <p:cNvSpPr/>
          <p:nvPr/>
        </p:nvSpPr>
        <p:spPr bwMode="auto">
          <a:xfrm>
            <a:off x="1666873" y="3776664"/>
            <a:ext cx="762000" cy="595312"/>
          </a:xfrm>
          <a:custGeom>
            <a:avLst/>
            <a:gdLst>
              <a:gd name="connsiteX0" fmla="*/ 762000 w 762000"/>
              <a:gd name="connsiteY0" fmla="*/ 0 h 595312"/>
              <a:gd name="connsiteX1" fmla="*/ 0 w 762000"/>
              <a:gd name="connsiteY1" fmla="*/ 595312 h 595312"/>
              <a:gd name="connsiteX2" fmla="*/ 647700 w 762000"/>
              <a:gd name="connsiteY2" fmla="*/ 209550 h 595312"/>
            </a:gdLst>
            <a:ahLst/>
            <a:cxnLst>
              <a:cxn ang="0">
                <a:pos x="connsiteX0" y="connsiteY0"/>
              </a:cxn>
              <a:cxn ang="0">
                <a:pos x="connsiteX1" y="connsiteY1"/>
              </a:cxn>
              <a:cxn ang="0">
                <a:pos x="connsiteX2" y="connsiteY2"/>
              </a:cxn>
            </a:cxnLst>
            <a:rect l="l" t="t" r="r" b="b"/>
            <a:pathLst>
              <a:path w="762000" h="595312">
                <a:moveTo>
                  <a:pt x="762000" y="0"/>
                </a:moveTo>
                <a:lnTo>
                  <a:pt x="0" y="595312"/>
                </a:lnTo>
                <a:lnTo>
                  <a:pt x="647700" y="209550"/>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42224386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44434" y="489574"/>
            <a:ext cx="8290560" cy="958863"/>
          </a:xfrm>
        </p:spPr>
        <p:txBody>
          <a:bodyPr/>
          <a:lstStyle/>
          <a:p>
            <a:r>
              <a:rPr lang="en-US" sz="4000" dirty="0" smtClean="0">
                <a:solidFill>
                  <a:srgbClr val="FF0000"/>
                </a:solidFill>
                <a:latin typeface="Cambria" panose="02040503050406030204" pitchFamily="18" charset="0"/>
              </a:rPr>
              <a:t>Chloroplast Pigments</a:t>
            </a:r>
            <a:endParaRPr lang="en-US" sz="4000" dirty="0">
              <a:solidFill>
                <a:srgbClr val="FF0000"/>
              </a:solidFill>
              <a:latin typeface="Cambria" panose="02040503050406030204" pitchFamily="18" charset="0"/>
            </a:endParaRPr>
          </a:p>
        </p:txBody>
      </p:sp>
      <p:sp>
        <p:nvSpPr>
          <p:cNvPr id="94211" name="Rectangle 3"/>
          <p:cNvSpPr>
            <a:spLocks noGrp="1" noChangeArrowheads="1"/>
          </p:cNvSpPr>
          <p:nvPr>
            <p:ph idx="1"/>
          </p:nvPr>
        </p:nvSpPr>
        <p:spPr>
          <a:xfrm>
            <a:off x="548639" y="1558833"/>
            <a:ext cx="8281851" cy="4618129"/>
          </a:xfrm>
        </p:spPr>
        <p:txBody>
          <a:bodyPr/>
          <a:lstStyle/>
          <a:p>
            <a:r>
              <a:rPr lang="en-US" b="1" dirty="0" smtClean="0">
                <a:latin typeface="Cambria" panose="02040503050406030204" pitchFamily="18" charset="0"/>
              </a:rPr>
              <a:t>Chloroplasts contain several different pigments that absorb light of different wavelengths. </a:t>
            </a:r>
          </a:p>
          <a:p>
            <a:pPr marL="971550" lvl="1" indent="-514350">
              <a:buFont typeface="+mj-lt"/>
              <a:buAutoNum type="arabicPeriod"/>
            </a:pPr>
            <a:r>
              <a:rPr lang="en-US" b="1" dirty="0" smtClean="0">
                <a:solidFill>
                  <a:srgbClr val="FF0000"/>
                </a:solidFill>
                <a:latin typeface="Cambria" panose="02040503050406030204" pitchFamily="18" charset="0"/>
              </a:rPr>
              <a:t> Chlorophyll </a:t>
            </a:r>
            <a:r>
              <a:rPr lang="en-US" b="1" i="1" dirty="0" smtClean="0">
                <a:solidFill>
                  <a:srgbClr val="FF0000"/>
                </a:solidFill>
                <a:latin typeface="Cambria" panose="02040503050406030204" pitchFamily="18" charset="0"/>
              </a:rPr>
              <a:t>a</a:t>
            </a:r>
          </a:p>
          <a:p>
            <a:pPr lvl="2"/>
            <a:r>
              <a:rPr lang="en-US" b="1" dirty="0" smtClean="0">
                <a:latin typeface="Cambria" panose="02040503050406030204" pitchFamily="18" charset="0"/>
              </a:rPr>
              <a:t>participates directly in the light reactions and</a:t>
            </a:r>
          </a:p>
          <a:p>
            <a:pPr lvl="2"/>
            <a:r>
              <a:rPr lang="en-US" b="1" dirty="0" smtClean="0">
                <a:latin typeface="Cambria" panose="02040503050406030204" pitchFamily="18" charset="0"/>
              </a:rPr>
              <a:t>absorbs mainly blue-violet and red light.</a:t>
            </a:r>
          </a:p>
          <a:p>
            <a:pPr marL="971550" lvl="1" indent="-514350">
              <a:buFont typeface="+mj-lt"/>
              <a:buAutoNum type="arabicPeriod"/>
            </a:pPr>
            <a:r>
              <a:rPr lang="en-US" b="1" dirty="0" smtClean="0">
                <a:latin typeface="Cambria" panose="02040503050406030204" pitchFamily="18" charset="0"/>
              </a:rPr>
              <a:t> </a:t>
            </a:r>
            <a:r>
              <a:rPr lang="en-US" b="1" dirty="0" smtClean="0">
                <a:solidFill>
                  <a:srgbClr val="FF0000"/>
                </a:solidFill>
                <a:latin typeface="Cambria" panose="02040503050406030204" pitchFamily="18" charset="0"/>
              </a:rPr>
              <a:t>Chlorophyll </a:t>
            </a:r>
            <a:r>
              <a:rPr lang="en-US" b="1" i="1" dirty="0" smtClean="0">
                <a:solidFill>
                  <a:srgbClr val="FF0000"/>
                </a:solidFill>
                <a:latin typeface="Cambria" panose="02040503050406030204" pitchFamily="18" charset="0"/>
              </a:rPr>
              <a:t>b</a:t>
            </a:r>
          </a:p>
          <a:p>
            <a:pPr lvl="2"/>
            <a:r>
              <a:rPr lang="en-US" b="1" dirty="0" smtClean="0">
                <a:latin typeface="Cambria" panose="02040503050406030204" pitchFamily="18" charset="0"/>
              </a:rPr>
              <a:t>is very similar to chlorophyll </a:t>
            </a:r>
            <a:r>
              <a:rPr lang="en-US" b="1" i="1" dirty="0" smtClean="0">
                <a:latin typeface="Cambria" panose="02040503050406030204" pitchFamily="18" charset="0"/>
              </a:rPr>
              <a:t>a</a:t>
            </a:r>
            <a:r>
              <a:rPr lang="en-US" b="1" dirty="0" smtClean="0">
                <a:latin typeface="Cambria" panose="02040503050406030204" pitchFamily="18" charset="0"/>
              </a:rPr>
              <a:t>,</a:t>
            </a:r>
          </a:p>
          <a:p>
            <a:pPr lvl="2"/>
            <a:r>
              <a:rPr lang="en-US" b="1" dirty="0" smtClean="0">
                <a:latin typeface="Cambria" panose="02040503050406030204" pitchFamily="18" charset="0"/>
              </a:rPr>
              <a:t>absorbs mainly blue and orange light, and</a:t>
            </a:r>
          </a:p>
          <a:p>
            <a:pPr lvl="2"/>
            <a:r>
              <a:rPr lang="en-US" b="1" dirty="0" smtClean="0">
                <a:latin typeface="Cambria" panose="02040503050406030204" pitchFamily="18" charset="0"/>
              </a:rPr>
              <a:t>conveys absorbed energy to chlorophyll </a:t>
            </a:r>
            <a:r>
              <a:rPr lang="en-US" b="1" i="1" dirty="0" smtClean="0">
                <a:latin typeface="Cambria" panose="02040503050406030204" pitchFamily="18" charset="0"/>
              </a:rPr>
              <a:t>a</a:t>
            </a:r>
            <a:r>
              <a:rPr lang="en-US" b="1" dirty="0" smtClean="0">
                <a:latin typeface="Cambria" panose="02040503050406030204" pitchFamily="18" charset="0"/>
              </a:rPr>
              <a:t>.</a:t>
            </a:r>
            <a:endParaRPr lang="en-US" b="1" dirty="0">
              <a:latin typeface="Cambria" panose="02040503050406030204" pitchFamily="18" charset="0"/>
            </a:endParaRPr>
          </a:p>
        </p:txBody>
      </p:sp>
      <p:pic>
        <p:nvPicPr>
          <p:cNvPr id="1026" name="Picture 2" descr="Image result for Chlorophyll 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431" y="60626"/>
            <a:ext cx="2008252" cy="14430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lorophyll 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 y="4976812"/>
            <a:ext cx="1512916" cy="1648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783772" y="652222"/>
            <a:ext cx="7550331" cy="958863"/>
          </a:xfrm>
        </p:spPr>
        <p:txBody>
          <a:bodyPr/>
          <a:lstStyle/>
          <a:p>
            <a:r>
              <a:rPr lang="en-US" sz="4000" dirty="0" smtClean="0">
                <a:solidFill>
                  <a:srgbClr val="FF0000"/>
                </a:solidFill>
                <a:latin typeface="Cambria" panose="02040503050406030204" pitchFamily="18" charset="0"/>
              </a:rPr>
              <a:t>Chloroplast Pigments</a:t>
            </a:r>
            <a:endParaRPr lang="en-US" sz="4000" dirty="0">
              <a:solidFill>
                <a:srgbClr val="FF0000"/>
              </a:solidFill>
              <a:latin typeface="Cambria" panose="02040503050406030204" pitchFamily="18" charset="0"/>
            </a:endParaRPr>
          </a:p>
        </p:txBody>
      </p:sp>
      <p:sp>
        <p:nvSpPr>
          <p:cNvPr id="94211" name="Rectangle 3"/>
          <p:cNvSpPr>
            <a:spLocks noGrp="1" noChangeArrowheads="1"/>
          </p:cNvSpPr>
          <p:nvPr>
            <p:ph idx="1"/>
          </p:nvPr>
        </p:nvSpPr>
        <p:spPr>
          <a:xfrm>
            <a:off x="888274" y="1724297"/>
            <a:ext cx="7559040" cy="4452665"/>
          </a:xfrm>
        </p:spPr>
        <p:txBody>
          <a:bodyPr/>
          <a:lstStyle/>
          <a:p>
            <a:r>
              <a:rPr lang="en-US" b="1" dirty="0" smtClean="0">
                <a:solidFill>
                  <a:srgbClr val="FF0000"/>
                </a:solidFill>
                <a:latin typeface="Cambria" panose="02040503050406030204" pitchFamily="18" charset="0"/>
              </a:rPr>
              <a:t>Carotenoids</a:t>
            </a:r>
            <a:r>
              <a:rPr lang="zh-CN" altLang="en-US" sz="2000" b="1" dirty="0" smtClean="0">
                <a:solidFill>
                  <a:srgbClr val="FF0000"/>
                </a:solidFill>
                <a:latin typeface="楷体" panose="02010609060101010101" pitchFamily="49" charset="-122"/>
                <a:ea typeface="楷体" panose="02010609060101010101" pitchFamily="49" charset="-122"/>
              </a:rPr>
              <a:t>（类胡萝卜素）</a:t>
            </a:r>
            <a:endParaRPr lang="en-US" b="1" dirty="0" smtClean="0">
              <a:solidFill>
                <a:srgbClr val="FF0000"/>
              </a:solidFill>
              <a:latin typeface="楷体" panose="02010609060101010101" pitchFamily="49" charset="-122"/>
              <a:ea typeface="楷体" panose="02010609060101010101" pitchFamily="49" charset="-122"/>
            </a:endParaRPr>
          </a:p>
          <a:p>
            <a:pPr lvl="1"/>
            <a:r>
              <a:rPr lang="en-US" b="1" dirty="0" smtClean="0">
                <a:latin typeface="Cambria" panose="02040503050406030204" pitchFamily="18" charset="0"/>
              </a:rPr>
              <a:t>absorb mainly blue-green light and</a:t>
            </a:r>
          </a:p>
          <a:p>
            <a:pPr lvl="1"/>
            <a:r>
              <a:rPr lang="en-US" b="1" dirty="0" smtClean="0">
                <a:latin typeface="Cambria" panose="02040503050406030204" pitchFamily="18" charset="0"/>
              </a:rPr>
              <a:t>absorb and dissipate excessive light energy that might damage chlorophyll.</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09599" y="357051"/>
            <a:ext cx="8220891" cy="734334"/>
          </a:xfrm>
        </p:spPr>
        <p:txBody>
          <a:bodyPr/>
          <a:lstStyle/>
          <a:p>
            <a:r>
              <a:rPr lang="en-US" sz="4000" dirty="0" smtClean="0">
                <a:solidFill>
                  <a:srgbClr val="FF0000"/>
                </a:solidFill>
                <a:latin typeface="Cambria" panose="02040503050406030204" pitchFamily="18" charset="0"/>
              </a:rPr>
              <a:t>Chloroplast Pigments</a:t>
            </a:r>
            <a:endParaRPr lang="en-US" sz="4000" dirty="0">
              <a:solidFill>
                <a:srgbClr val="FF0000"/>
              </a:solidFill>
              <a:latin typeface="Cambria" panose="02040503050406030204" pitchFamily="18" charset="0"/>
            </a:endParaRPr>
          </a:p>
        </p:txBody>
      </p:sp>
      <p:sp>
        <p:nvSpPr>
          <p:cNvPr id="94211" name="Rectangle 3"/>
          <p:cNvSpPr>
            <a:spLocks noGrp="1" noChangeArrowheads="1"/>
          </p:cNvSpPr>
          <p:nvPr>
            <p:ph idx="1"/>
          </p:nvPr>
        </p:nvSpPr>
        <p:spPr>
          <a:xfrm>
            <a:off x="609599" y="1410789"/>
            <a:ext cx="8220892" cy="4766174"/>
          </a:xfrm>
        </p:spPr>
        <p:txBody>
          <a:bodyPr/>
          <a:lstStyle/>
          <a:p>
            <a:r>
              <a:rPr lang="en-US" sz="2400" b="1" dirty="0" smtClean="0">
                <a:latin typeface="Cambria" panose="02040503050406030204" pitchFamily="18" charset="0"/>
              </a:rPr>
              <a:t>Some carotenoids are human nutrients.</a:t>
            </a:r>
          </a:p>
          <a:p>
            <a:pPr lvl="1"/>
            <a:r>
              <a:rPr lang="en-US" sz="3600" b="1" dirty="0" smtClean="0">
                <a:solidFill>
                  <a:srgbClr val="FF0000"/>
                </a:solidFill>
                <a:latin typeface="Cambria" panose="02040503050406030204" pitchFamily="18" charset="0"/>
              </a:rPr>
              <a:t>Beta-carotene</a:t>
            </a:r>
          </a:p>
          <a:p>
            <a:pPr lvl="2"/>
            <a:r>
              <a:rPr lang="en-US" b="1" dirty="0" smtClean="0">
                <a:latin typeface="Cambria" panose="02040503050406030204" pitchFamily="18" charset="0"/>
              </a:rPr>
              <a:t>is a bright orange/red pigment found in pumpkins, sweet potatoes, and carrots and</a:t>
            </a:r>
          </a:p>
          <a:p>
            <a:pPr lvl="2"/>
            <a:r>
              <a:rPr lang="en-US" b="1" dirty="0" smtClean="0">
                <a:latin typeface="Cambria" panose="02040503050406030204" pitchFamily="18" charset="0"/>
              </a:rPr>
              <a:t>is converted to vitamin A in the body.</a:t>
            </a:r>
          </a:p>
          <a:p>
            <a:pPr lvl="1"/>
            <a:r>
              <a:rPr lang="en-US" sz="3600" b="1" dirty="0" smtClean="0">
                <a:solidFill>
                  <a:srgbClr val="FF0000"/>
                </a:solidFill>
                <a:latin typeface="Cambria" panose="02040503050406030204" pitchFamily="18" charset="0"/>
              </a:rPr>
              <a:t>Lycopene</a:t>
            </a:r>
            <a:r>
              <a:rPr lang="zh-CN" altLang="en-US" sz="2000" b="1" dirty="0" smtClean="0">
                <a:solidFill>
                  <a:srgbClr val="FF0000"/>
                </a:solidFill>
                <a:latin typeface="楷体" panose="02010609060101010101" pitchFamily="49" charset="-122"/>
                <a:ea typeface="楷体" panose="02010609060101010101" pitchFamily="49" charset="-122"/>
              </a:rPr>
              <a:t>（番茄红素）</a:t>
            </a:r>
            <a:endParaRPr lang="en-US" sz="2400" b="1" dirty="0" smtClean="0">
              <a:solidFill>
                <a:srgbClr val="FF0000"/>
              </a:solidFill>
              <a:latin typeface="楷体" panose="02010609060101010101" pitchFamily="49" charset="-122"/>
              <a:ea typeface="楷体" panose="02010609060101010101" pitchFamily="49" charset="-122"/>
            </a:endParaRPr>
          </a:p>
          <a:p>
            <a:pPr lvl="2"/>
            <a:r>
              <a:rPr lang="en-US" b="1" dirty="0" smtClean="0">
                <a:latin typeface="Cambria" panose="02040503050406030204" pitchFamily="18" charset="0"/>
              </a:rPr>
              <a:t>is a bright red pigment found in tomatoes, watermelon, and red peppers and</a:t>
            </a:r>
          </a:p>
          <a:p>
            <a:pPr lvl="2"/>
            <a:r>
              <a:rPr lang="en-US" b="1" dirty="0" smtClean="0">
                <a:latin typeface="Cambria" panose="02040503050406030204" pitchFamily="18" charset="0"/>
              </a:rPr>
              <a:t>is an antioxidant</a:t>
            </a:r>
            <a:r>
              <a:rPr lang="zh-CN" altLang="en-US" sz="2000" b="1" dirty="0" smtClean="0">
                <a:latin typeface="楷体" panose="02010609060101010101" pitchFamily="49" charset="-122"/>
                <a:ea typeface="楷体" panose="02010609060101010101" pitchFamily="49" charset="-122"/>
              </a:rPr>
              <a:t>（抗氧化剂）</a:t>
            </a:r>
            <a:r>
              <a:rPr lang="en-US" b="1" dirty="0" smtClean="0">
                <a:latin typeface="Cambria" panose="02040503050406030204" pitchFamily="18" charset="0"/>
              </a:rPr>
              <a:t> that is being studied for potential anti-cancer properties.</a:t>
            </a:r>
            <a:endParaRPr lang="en-US" b="1" dirty="0">
              <a:latin typeface="Cambria" panose="02040503050406030204" pitchFamily="18" charset="0"/>
            </a:endParaRPr>
          </a:p>
        </p:txBody>
      </p:sp>
      <p:pic>
        <p:nvPicPr>
          <p:cNvPr id="75778" name="Picture 2" descr="Image result for vitamin a"/>
          <p:cNvPicPr>
            <a:picLocks noChangeAspect="1" noChangeArrowheads="1"/>
          </p:cNvPicPr>
          <p:nvPr/>
        </p:nvPicPr>
        <p:blipFill>
          <a:blip r:embed="rId3"/>
          <a:srcRect/>
          <a:stretch>
            <a:fillRect/>
          </a:stretch>
        </p:blipFill>
        <p:spPr bwMode="auto">
          <a:xfrm>
            <a:off x="5999784" y="205407"/>
            <a:ext cx="2879172" cy="2159379"/>
          </a:xfrm>
          <a:prstGeom prst="rect">
            <a:avLst/>
          </a:prstGeom>
          <a:noFill/>
        </p:spPr>
      </p:pic>
      <p:pic>
        <p:nvPicPr>
          <p:cNvPr id="75780" name="Picture 4" descr="Related image"/>
          <p:cNvPicPr>
            <a:picLocks noChangeAspect="1" noChangeArrowheads="1"/>
          </p:cNvPicPr>
          <p:nvPr/>
        </p:nvPicPr>
        <p:blipFill>
          <a:blip r:embed="rId4"/>
          <a:srcRect/>
          <a:stretch>
            <a:fillRect/>
          </a:stretch>
        </p:blipFill>
        <p:spPr bwMode="auto">
          <a:xfrm>
            <a:off x="6624492" y="2840664"/>
            <a:ext cx="2519508" cy="167547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additive="base">
                                        <p:cTn id="7" dur="500" fill="hold"/>
                                        <p:tgtEl>
                                          <p:spTgt spid="75778"/>
                                        </p:tgtEl>
                                        <p:attrNameLst>
                                          <p:attrName>ppt_x</p:attrName>
                                        </p:attrNameLst>
                                      </p:cBhvr>
                                      <p:tavLst>
                                        <p:tav tm="0">
                                          <p:val>
                                            <p:strVal val="#ppt_x"/>
                                          </p:val>
                                        </p:tav>
                                        <p:tav tm="100000">
                                          <p:val>
                                            <p:strVal val="#ppt_x"/>
                                          </p:val>
                                        </p:tav>
                                      </p:tavLst>
                                    </p:anim>
                                    <p:anim calcmode="lin" valueType="num">
                                      <p:cBhvr additive="base">
                                        <p:cTn id="8" dur="500" fill="hold"/>
                                        <p:tgtEl>
                                          <p:spTgt spid="757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5778"/>
                                        </p:tgtEl>
                                        <p:attrNameLst>
                                          <p:attrName>ppt_x</p:attrName>
                                        </p:attrNameLst>
                                      </p:cBhvr>
                                      <p:tavLst>
                                        <p:tav tm="0">
                                          <p:val>
                                            <p:strVal val="ppt_x"/>
                                          </p:val>
                                        </p:tav>
                                        <p:tav tm="100000">
                                          <p:val>
                                            <p:strVal val="ppt_x"/>
                                          </p:val>
                                        </p:tav>
                                      </p:tavLst>
                                    </p:anim>
                                    <p:anim calcmode="lin" valueType="num">
                                      <p:cBhvr additive="base">
                                        <p:cTn id="13" dur="500"/>
                                        <p:tgtEl>
                                          <p:spTgt spid="75778"/>
                                        </p:tgtEl>
                                        <p:attrNameLst>
                                          <p:attrName>ppt_y</p:attrName>
                                        </p:attrNameLst>
                                      </p:cBhvr>
                                      <p:tavLst>
                                        <p:tav tm="0">
                                          <p:val>
                                            <p:strVal val="ppt_y"/>
                                          </p:val>
                                        </p:tav>
                                        <p:tav tm="100000">
                                          <p:val>
                                            <p:strVal val="1+ppt_h/2"/>
                                          </p:val>
                                        </p:tav>
                                      </p:tavLst>
                                    </p:anim>
                                    <p:set>
                                      <p:cBhvr>
                                        <p:cTn id="14" dur="1" fill="hold">
                                          <p:stCondLst>
                                            <p:cond delay="499"/>
                                          </p:stCondLst>
                                        </p:cTn>
                                        <p:tgtEl>
                                          <p:spTgt spid="7577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5780"/>
                                        </p:tgtEl>
                                        <p:attrNameLst>
                                          <p:attrName>style.visibility</p:attrName>
                                        </p:attrNameLst>
                                      </p:cBhvr>
                                      <p:to>
                                        <p:strVal val="visible"/>
                                      </p:to>
                                    </p:set>
                                    <p:anim calcmode="lin" valueType="num">
                                      <p:cBhvr additive="base">
                                        <p:cTn id="19" dur="500" fill="hold"/>
                                        <p:tgtEl>
                                          <p:spTgt spid="75780"/>
                                        </p:tgtEl>
                                        <p:attrNameLst>
                                          <p:attrName>ppt_x</p:attrName>
                                        </p:attrNameLst>
                                      </p:cBhvr>
                                      <p:tavLst>
                                        <p:tav tm="0">
                                          <p:val>
                                            <p:strVal val="#ppt_x"/>
                                          </p:val>
                                        </p:tav>
                                        <p:tav tm="100000">
                                          <p:val>
                                            <p:strVal val="#ppt_x"/>
                                          </p:val>
                                        </p:tav>
                                      </p:tavLst>
                                    </p:anim>
                                    <p:anim calcmode="lin" valueType="num">
                                      <p:cBhvr additive="base">
                                        <p:cTn id="20" dur="500" fill="hold"/>
                                        <p:tgtEl>
                                          <p:spTgt spid="7578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75780"/>
                                        </p:tgtEl>
                                        <p:attrNameLst>
                                          <p:attrName>ppt_x</p:attrName>
                                        </p:attrNameLst>
                                      </p:cBhvr>
                                      <p:tavLst>
                                        <p:tav tm="0">
                                          <p:val>
                                            <p:strVal val="ppt_x"/>
                                          </p:val>
                                        </p:tav>
                                        <p:tav tm="100000">
                                          <p:val>
                                            <p:strVal val="ppt_x"/>
                                          </p:val>
                                        </p:tav>
                                      </p:tavLst>
                                    </p:anim>
                                    <p:anim calcmode="lin" valueType="num">
                                      <p:cBhvr additive="base">
                                        <p:cTn id="25" dur="500"/>
                                        <p:tgtEl>
                                          <p:spTgt spid="75780"/>
                                        </p:tgtEl>
                                        <p:attrNameLst>
                                          <p:attrName>ppt_y</p:attrName>
                                        </p:attrNameLst>
                                      </p:cBhvr>
                                      <p:tavLst>
                                        <p:tav tm="0">
                                          <p:val>
                                            <p:strVal val="ppt_y"/>
                                          </p:val>
                                        </p:tav>
                                        <p:tav tm="100000">
                                          <p:val>
                                            <p:strVal val="1+ppt_h/2"/>
                                          </p:val>
                                        </p:tav>
                                      </p:tavLst>
                                    </p:anim>
                                    <p:set>
                                      <p:cBhvr>
                                        <p:cTn id="26" dur="1" fill="hold">
                                          <p:stCondLst>
                                            <p:cond delay="499"/>
                                          </p:stCondLst>
                                        </p:cTn>
                                        <p:tgtEl>
                                          <p:spTgt spid="757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272" y="204216"/>
            <a:ext cx="4791456" cy="6449568"/>
          </a:xfrm>
          <a:prstGeom prst="rect">
            <a:avLst/>
          </a:prstGeom>
        </p:spPr>
      </p:pic>
      <p:sp>
        <p:nvSpPr>
          <p:cNvPr id="3" name="TextBox 2"/>
          <p:cNvSpPr txBox="1"/>
          <p:nvPr/>
        </p:nvSpPr>
        <p:spPr>
          <a:xfrm>
            <a:off x="2115312" y="6246494"/>
            <a:ext cx="3248005" cy="400110"/>
          </a:xfrm>
          <a:prstGeom prst="rect">
            <a:avLst/>
          </a:prstGeom>
          <a:noFill/>
        </p:spPr>
        <p:txBody>
          <a:bodyPr wrap="none" rtlCol="0">
            <a:spAutoFit/>
          </a:bodyPr>
          <a:lstStyle/>
          <a:p>
            <a:pPr eaLnBrk="0" hangingPunct="0"/>
            <a:r>
              <a:rPr lang="en-US" sz="2000" b="1" dirty="0">
                <a:solidFill>
                  <a:srgbClr val="FF0000"/>
                </a:solidFill>
                <a:latin typeface="Cambria" panose="02040503050406030204" pitchFamily="18" charset="0"/>
                <a:ea typeface="ＭＳ Ｐゴシック" charset="0"/>
                <a:cs typeface="Arial" pitchFamily="34" charset="0"/>
              </a:rPr>
              <a:t>Chapter Thread: Biofuels</a:t>
            </a:r>
          </a:p>
        </p:txBody>
      </p:sp>
    </p:spTree>
    <p:extLst>
      <p:ext uri="{BB962C8B-B14F-4D97-AF65-F5344CB8AC3E}">
        <p14:creationId xmlns:p14="http://schemas.microsoft.com/office/powerpoint/2010/main" val="413045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00892" y="542070"/>
            <a:ext cx="8543108" cy="958863"/>
          </a:xfrm>
        </p:spPr>
        <p:txBody>
          <a:bodyPr/>
          <a:lstStyle/>
          <a:p>
            <a:r>
              <a:rPr lang="en-US" sz="4000" dirty="0" smtClean="0">
                <a:solidFill>
                  <a:srgbClr val="FF0000"/>
                </a:solidFill>
                <a:latin typeface="Cambria" panose="02040503050406030204" pitchFamily="18" charset="0"/>
              </a:rPr>
              <a:t>Chloroplast Pigments</a:t>
            </a:r>
            <a:endParaRPr lang="en-US" sz="4000" dirty="0">
              <a:solidFill>
                <a:srgbClr val="FF0000"/>
              </a:solidFill>
              <a:latin typeface="Cambria" panose="02040503050406030204" pitchFamily="18" charset="0"/>
            </a:endParaRPr>
          </a:p>
        </p:txBody>
      </p:sp>
      <p:sp>
        <p:nvSpPr>
          <p:cNvPr id="94211" name="Rectangle 3"/>
          <p:cNvSpPr>
            <a:spLocks noGrp="1" noChangeArrowheads="1"/>
          </p:cNvSpPr>
          <p:nvPr>
            <p:ph idx="1"/>
          </p:nvPr>
        </p:nvSpPr>
        <p:spPr>
          <a:xfrm>
            <a:off x="683741" y="1500933"/>
            <a:ext cx="7922918" cy="4774883"/>
          </a:xfrm>
        </p:spPr>
        <p:txBody>
          <a:bodyPr/>
          <a:lstStyle/>
          <a:p>
            <a:r>
              <a:rPr lang="en-US" b="1" dirty="0" smtClean="0">
                <a:latin typeface="Cambria" panose="02040503050406030204" pitchFamily="18" charset="0"/>
              </a:rPr>
              <a:t>The spectacular colors of fall foliage</a:t>
            </a:r>
            <a:r>
              <a:rPr lang="zh-CN" altLang="en-US" sz="2000" b="1" dirty="0" smtClean="0">
                <a:latin typeface="楷体" panose="02010609060101010101" pitchFamily="49" charset="-122"/>
                <a:ea typeface="楷体" panose="02010609060101010101" pitchFamily="49" charset="-122"/>
              </a:rPr>
              <a:t>（树叶）</a:t>
            </a:r>
            <a:r>
              <a:rPr lang="en-US" b="1" dirty="0" smtClean="0">
                <a:latin typeface="Cambria" panose="02040503050406030204" pitchFamily="18" charset="0"/>
              </a:rPr>
              <a:t> are due partly to the yellow-orange light reflected from carotenoids.</a:t>
            </a:r>
          </a:p>
          <a:p>
            <a:pPr lvl="1"/>
            <a:r>
              <a:rPr lang="en-US" b="1" dirty="0" smtClean="0">
                <a:latin typeface="Cambria" panose="02040503050406030204" pitchFamily="18" charset="0"/>
              </a:rPr>
              <a:t>The decreasing temperatures in autumn cause a decrease in the levels of </a:t>
            </a:r>
            <a:r>
              <a:rPr lang="en-US" b="1" dirty="0" smtClean="0">
                <a:solidFill>
                  <a:srgbClr val="FF0000"/>
                </a:solidFill>
                <a:latin typeface="Cambria" panose="02040503050406030204" pitchFamily="18" charset="0"/>
              </a:rPr>
              <a:t>chlorophyll</a:t>
            </a:r>
            <a:r>
              <a:rPr lang="en-US" b="1" dirty="0" smtClean="0">
                <a:latin typeface="Cambria" panose="02040503050406030204" pitchFamily="18" charset="0"/>
              </a:rPr>
              <a:t>. </a:t>
            </a:r>
          </a:p>
          <a:p>
            <a:pPr lvl="1"/>
            <a:r>
              <a:rPr lang="en-US" b="1" dirty="0" smtClean="0">
                <a:latin typeface="Cambria" panose="02040503050406030204" pitchFamily="18" charset="0"/>
              </a:rPr>
              <a:t>This allows the colors of the longer-lasting </a:t>
            </a:r>
            <a:r>
              <a:rPr lang="en-US" b="1" dirty="0" smtClean="0">
                <a:solidFill>
                  <a:srgbClr val="FF0000"/>
                </a:solidFill>
                <a:latin typeface="Cambria" panose="02040503050406030204" pitchFamily="18" charset="0"/>
              </a:rPr>
              <a:t>carotenoids</a:t>
            </a:r>
            <a:r>
              <a:rPr lang="zh-CN" altLang="en-US" sz="2000" b="1" dirty="0" smtClean="0">
                <a:solidFill>
                  <a:srgbClr val="FF0000"/>
                </a:solidFill>
                <a:latin typeface="楷体" panose="02010609060101010101" pitchFamily="49" charset="-122"/>
                <a:ea typeface="楷体" panose="02010609060101010101" pitchFamily="49" charset="-122"/>
              </a:rPr>
              <a:t>（类胡萝卜素）</a:t>
            </a:r>
            <a:r>
              <a:rPr lang="en-US" b="1" dirty="0" smtClean="0">
                <a:solidFill>
                  <a:srgbClr val="FF0000"/>
                </a:solidFill>
                <a:latin typeface="Cambria" panose="02040503050406030204" pitchFamily="18" charset="0"/>
              </a:rPr>
              <a:t> </a:t>
            </a:r>
            <a:r>
              <a:rPr lang="en-US" b="1" dirty="0" smtClean="0">
                <a:latin typeface="Cambria" panose="02040503050406030204" pitchFamily="18" charset="0"/>
              </a:rPr>
              <a:t>to be seen in all their fall glory. </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168" y="1011936"/>
            <a:ext cx="7217664" cy="4834128"/>
          </a:xfrm>
          <a:prstGeom prst="rect">
            <a:avLst/>
          </a:prstGeom>
        </p:spPr>
      </p:pic>
    </p:spTree>
    <p:extLst>
      <p:ext uri="{BB962C8B-B14F-4D97-AF65-F5344CB8AC3E}">
        <p14:creationId xmlns:p14="http://schemas.microsoft.com/office/powerpoint/2010/main" val="2177445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00892" y="504176"/>
            <a:ext cx="8543108" cy="958863"/>
          </a:xfrm>
        </p:spPr>
        <p:txBody>
          <a:bodyPr/>
          <a:lstStyle/>
          <a:p>
            <a:r>
              <a:rPr lang="en-US" sz="3400" dirty="0" smtClean="0">
                <a:solidFill>
                  <a:srgbClr val="FF0000"/>
                </a:solidFill>
                <a:latin typeface="Cambria" panose="02040503050406030204" pitchFamily="18" charset="0"/>
              </a:rPr>
              <a:t>How Photosystems Harvest Light Energy</a:t>
            </a:r>
          </a:p>
        </p:txBody>
      </p:sp>
      <p:sp>
        <p:nvSpPr>
          <p:cNvPr id="100355" name="Rectangle 3"/>
          <p:cNvSpPr>
            <a:spLocks noGrp="1" noChangeArrowheads="1"/>
          </p:cNvSpPr>
          <p:nvPr>
            <p:ph idx="1"/>
          </p:nvPr>
        </p:nvSpPr>
        <p:spPr>
          <a:xfrm>
            <a:off x="687977" y="1463039"/>
            <a:ext cx="8142514" cy="4713923"/>
          </a:xfrm>
        </p:spPr>
        <p:txBody>
          <a:bodyPr/>
          <a:lstStyle/>
          <a:p>
            <a:r>
              <a:rPr lang="en-US" sz="2400" b="1" dirty="0" smtClean="0">
                <a:latin typeface="Cambria" panose="02040503050406030204" pitchFamily="18" charset="0"/>
              </a:rPr>
              <a:t>Light behaves as</a:t>
            </a:r>
          </a:p>
          <a:p>
            <a:pPr lvl="1"/>
            <a:r>
              <a:rPr lang="en-US" sz="2400" b="1" dirty="0" smtClean="0">
                <a:latin typeface="Cambria" panose="02040503050406030204" pitchFamily="18" charset="0"/>
              </a:rPr>
              <a:t>waves and </a:t>
            </a:r>
          </a:p>
          <a:p>
            <a:pPr lvl="1"/>
            <a:r>
              <a:rPr lang="en-US" sz="2400" b="1" dirty="0" smtClean="0">
                <a:latin typeface="Cambria" panose="02040503050406030204" pitchFamily="18" charset="0"/>
              </a:rPr>
              <a:t>discrete packets of energy called photons</a:t>
            </a:r>
            <a:r>
              <a:rPr lang="zh-CN" altLang="en-US" sz="2000" b="1" dirty="0" smtClean="0">
                <a:latin typeface="楷体" panose="02010609060101010101" pitchFamily="49" charset="-122"/>
                <a:ea typeface="楷体" panose="02010609060101010101" pitchFamily="49" charset="-122"/>
              </a:rPr>
              <a:t>（光子）</a:t>
            </a:r>
            <a:r>
              <a:rPr lang="en-US" sz="2400" b="1" dirty="0" smtClean="0">
                <a:latin typeface="Cambria" panose="02040503050406030204" pitchFamily="18" charset="0"/>
              </a:rPr>
              <a:t>, fixed quantities of light energy. </a:t>
            </a:r>
          </a:p>
          <a:p>
            <a:r>
              <a:rPr lang="en-US" sz="2400" b="1" dirty="0" smtClean="0">
                <a:latin typeface="Cambria" panose="02040503050406030204" pitchFamily="18" charset="0"/>
              </a:rPr>
              <a:t>The shorter the wavelength of light, the greater the energy of a photon.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00892" y="594076"/>
            <a:ext cx="8543108" cy="616416"/>
          </a:xfrm>
        </p:spPr>
        <p:txBody>
          <a:bodyPr/>
          <a:lstStyle/>
          <a:p>
            <a:r>
              <a:rPr lang="en-US" sz="3400" dirty="0" smtClean="0">
                <a:solidFill>
                  <a:srgbClr val="FF0000"/>
                </a:solidFill>
                <a:latin typeface="Cambria" panose="02040503050406030204" pitchFamily="18" charset="0"/>
              </a:rPr>
              <a:t>How Photosystems Harvest Light Energy</a:t>
            </a:r>
          </a:p>
        </p:txBody>
      </p:sp>
      <p:sp>
        <p:nvSpPr>
          <p:cNvPr id="100355" name="Rectangle 3"/>
          <p:cNvSpPr>
            <a:spLocks noGrp="1" noChangeArrowheads="1"/>
          </p:cNvSpPr>
          <p:nvPr>
            <p:ph idx="1"/>
          </p:nvPr>
        </p:nvSpPr>
        <p:spPr>
          <a:xfrm>
            <a:off x="574765" y="1439727"/>
            <a:ext cx="8116389" cy="4737236"/>
          </a:xfrm>
        </p:spPr>
        <p:txBody>
          <a:bodyPr/>
          <a:lstStyle/>
          <a:p>
            <a:r>
              <a:rPr lang="en-US" sz="2400" b="1" dirty="0" smtClean="0">
                <a:latin typeface="Cambria" panose="02040503050406030204" pitchFamily="18" charset="0"/>
              </a:rPr>
              <a:t>When a pigment molecule absorbs a photon, one of the pigment’s electrons gains energy.</a:t>
            </a:r>
          </a:p>
          <a:p>
            <a:pPr lvl="1"/>
            <a:r>
              <a:rPr lang="en-US" sz="2400" b="1" dirty="0" smtClean="0">
                <a:latin typeface="Cambria" panose="02040503050406030204" pitchFamily="18" charset="0"/>
              </a:rPr>
              <a:t>This electron is now said to be “excited.”</a:t>
            </a:r>
          </a:p>
          <a:p>
            <a:pPr lvl="1"/>
            <a:r>
              <a:rPr lang="en-US" sz="2400" b="1" dirty="0" smtClean="0">
                <a:latin typeface="Cambria" panose="02040503050406030204" pitchFamily="18" charset="0"/>
              </a:rPr>
              <a:t>The excited state is highly unstable. </a:t>
            </a:r>
          </a:p>
          <a:p>
            <a:pPr lvl="1"/>
            <a:r>
              <a:rPr lang="en-US" sz="2400" b="1" dirty="0" smtClean="0">
                <a:latin typeface="Cambria" panose="02040503050406030204" pitchFamily="18" charset="0"/>
              </a:rPr>
              <a:t>An excited electron usually loses its excess energy and falls back to its ground state almost immediately.</a:t>
            </a:r>
          </a:p>
          <a:p>
            <a:pPr lvl="1"/>
            <a:r>
              <a:rPr lang="en-US" sz="2400" b="1" dirty="0" smtClean="0">
                <a:latin typeface="Cambria" panose="02040503050406030204" pitchFamily="18" charset="0"/>
              </a:rPr>
              <a:t>Most pigments release heat energy as their light-excited electrons fall back to their ground state. </a:t>
            </a:r>
            <a:endParaRPr lang="en-US" sz="2400"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584" y="204216"/>
            <a:ext cx="5894832" cy="6449568"/>
          </a:xfrm>
          <a:prstGeom prst="rect">
            <a:avLst/>
          </a:prstGeom>
        </p:spPr>
      </p:pic>
      <p:sp>
        <p:nvSpPr>
          <p:cNvPr id="4" name="TextBox 3"/>
          <p:cNvSpPr txBox="1"/>
          <p:nvPr/>
        </p:nvSpPr>
        <p:spPr>
          <a:xfrm>
            <a:off x="3738904" y="145190"/>
            <a:ext cx="1669752" cy="400110"/>
          </a:xfrm>
          <a:prstGeom prst="rect">
            <a:avLst/>
          </a:prstGeom>
          <a:noFill/>
        </p:spPr>
        <p:txBody>
          <a:bodyPr wrap="none" rtlCol="0">
            <a:spAutoFit/>
          </a:bodyPr>
          <a:lstStyle/>
          <a:p>
            <a:pPr eaLnBrk="0" hangingPunct="0"/>
            <a:r>
              <a:rPr lang="en-US" sz="2000" b="1" dirty="0">
                <a:solidFill>
                  <a:srgbClr val="000000"/>
                </a:solidFill>
                <a:latin typeface="Cambria" panose="02040503050406030204" pitchFamily="18" charset="0"/>
                <a:ea typeface="ＭＳ Ｐゴシック" charset="0"/>
                <a:cs typeface="Arial" pitchFamily="34" charset="0"/>
              </a:rPr>
              <a:t>Excited state</a:t>
            </a:r>
          </a:p>
        </p:txBody>
      </p:sp>
      <p:sp>
        <p:nvSpPr>
          <p:cNvPr id="5" name="TextBox 4"/>
          <p:cNvSpPr txBox="1"/>
          <p:nvPr/>
        </p:nvSpPr>
        <p:spPr>
          <a:xfrm>
            <a:off x="5588780" y="393622"/>
            <a:ext cx="1728165" cy="1015663"/>
          </a:xfrm>
          <a:prstGeom prst="rect">
            <a:avLst/>
          </a:prstGeom>
          <a:noFill/>
        </p:spPr>
        <p:txBody>
          <a:bodyPr wrap="none" rtlCol="0">
            <a:spAutoFit/>
          </a:bodyPr>
          <a:lstStyle/>
          <a:p>
            <a:pPr eaLnBrk="0" hangingPunct="0">
              <a:lnSpc>
                <a:spcPts val="2400"/>
              </a:lnSpc>
            </a:pPr>
            <a:r>
              <a:rPr lang="en-US" sz="2000" b="1" dirty="0">
                <a:solidFill>
                  <a:srgbClr val="000000"/>
                </a:solidFill>
                <a:latin typeface="Cambria" panose="02040503050406030204" pitchFamily="18" charset="0"/>
                <a:ea typeface="ＭＳ Ｐゴシック" charset="0"/>
                <a:cs typeface="Arial" pitchFamily="34" charset="0"/>
              </a:rPr>
              <a:t>The </a:t>
            </a:r>
            <a:r>
              <a:rPr lang="en-US" sz="2000" b="1" dirty="0" smtClean="0">
                <a:solidFill>
                  <a:srgbClr val="000000"/>
                </a:solidFill>
                <a:latin typeface="Cambria" panose="02040503050406030204" pitchFamily="18" charset="0"/>
                <a:ea typeface="ＭＳ Ｐゴシック" charset="0"/>
                <a:cs typeface="Arial" pitchFamily="34" charset="0"/>
              </a:rPr>
              <a:t>electron</a:t>
            </a:r>
          </a:p>
          <a:p>
            <a:pPr eaLnBrk="0" hangingPunct="0">
              <a:lnSpc>
                <a:spcPts val="2400"/>
              </a:lnSpc>
            </a:pPr>
            <a:r>
              <a:rPr lang="en-US" sz="2000" b="1" dirty="0" smtClean="0">
                <a:solidFill>
                  <a:srgbClr val="000000"/>
                </a:solidFill>
                <a:latin typeface="Cambria" panose="02040503050406030204" pitchFamily="18" charset="0"/>
                <a:ea typeface="ＭＳ Ｐゴシック" charset="0"/>
                <a:cs typeface="Arial" pitchFamily="34" charset="0"/>
              </a:rPr>
              <a:t>falls </a:t>
            </a:r>
            <a:r>
              <a:rPr lang="en-US" sz="2000" b="1" dirty="0">
                <a:solidFill>
                  <a:srgbClr val="000000"/>
                </a:solidFill>
                <a:latin typeface="Cambria" panose="02040503050406030204" pitchFamily="18" charset="0"/>
                <a:ea typeface="ＭＳ Ｐゴシック" charset="0"/>
                <a:cs typeface="Arial" pitchFamily="34" charset="0"/>
              </a:rPr>
              <a:t>to </a:t>
            </a:r>
            <a:r>
              <a:rPr lang="en-US" sz="2000" b="1" dirty="0" smtClean="0">
                <a:solidFill>
                  <a:srgbClr val="000000"/>
                </a:solidFill>
                <a:latin typeface="Cambria" panose="02040503050406030204" pitchFamily="18" charset="0"/>
                <a:ea typeface="ＭＳ Ｐゴシック" charset="0"/>
                <a:cs typeface="Arial" pitchFamily="34" charset="0"/>
              </a:rPr>
              <a:t>its</a:t>
            </a:r>
          </a:p>
          <a:p>
            <a:pPr eaLnBrk="0" hangingPunct="0">
              <a:lnSpc>
                <a:spcPts val="2400"/>
              </a:lnSpc>
            </a:pPr>
            <a:r>
              <a:rPr lang="en-US" sz="2000" b="1" dirty="0" smtClean="0">
                <a:solidFill>
                  <a:srgbClr val="000000"/>
                </a:solidFill>
                <a:latin typeface="Cambria" panose="02040503050406030204" pitchFamily="18" charset="0"/>
                <a:ea typeface="ＭＳ Ｐゴシック" charset="0"/>
                <a:cs typeface="Arial" pitchFamily="34" charset="0"/>
              </a:rPr>
              <a:t>ground </a:t>
            </a:r>
            <a:r>
              <a:rPr lang="en-US" sz="2000" b="1" dirty="0">
                <a:solidFill>
                  <a:srgbClr val="000000"/>
                </a:solidFill>
                <a:latin typeface="Cambria" panose="02040503050406030204" pitchFamily="18" charset="0"/>
                <a:ea typeface="ＭＳ Ｐゴシック" charset="0"/>
                <a:cs typeface="Arial" pitchFamily="34" charset="0"/>
              </a:rPr>
              <a:t>state.</a:t>
            </a:r>
          </a:p>
        </p:txBody>
      </p:sp>
      <p:sp>
        <p:nvSpPr>
          <p:cNvPr id="6" name="TextBox 5"/>
          <p:cNvSpPr txBox="1"/>
          <p:nvPr/>
        </p:nvSpPr>
        <p:spPr>
          <a:xfrm>
            <a:off x="6662603" y="2549393"/>
            <a:ext cx="736099" cy="400110"/>
          </a:xfrm>
          <a:prstGeom prst="rect">
            <a:avLst/>
          </a:prstGeom>
          <a:noFill/>
        </p:spPr>
        <p:txBody>
          <a:bodyPr wrap="none" rtlCol="0">
            <a:spAutoFit/>
          </a:bodyPr>
          <a:lstStyle/>
          <a:p>
            <a:pPr eaLnBrk="0" hangingPunct="0"/>
            <a:r>
              <a:rPr lang="en-US" sz="2000" b="1" dirty="0" smtClean="0">
                <a:solidFill>
                  <a:srgbClr val="000000"/>
                </a:solidFill>
                <a:latin typeface="Cambria" panose="02040503050406030204" pitchFamily="18" charset="0"/>
                <a:ea typeface="ＭＳ Ｐゴシック" charset="0"/>
                <a:cs typeface="Arial" pitchFamily="34" charset="0"/>
              </a:rPr>
              <a:t>Heat</a:t>
            </a:r>
            <a:endParaRPr lang="en-US" sz="2000" b="1" dirty="0">
              <a:solidFill>
                <a:srgbClr val="000000"/>
              </a:solidFill>
              <a:latin typeface="Cambria" panose="02040503050406030204" pitchFamily="18" charset="0"/>
              <a:ea typeface="ＭＳ Ｐゴシック" charset="0"/>
              <a:cs typeface="Arial" pitchFamily="34" charset="0"/>
            </a:endParaRPr>
          </a:p>
        </p:txBody>
      </p:sp>
      <p:sp>
        <p:nvSpPr>
          <p:cNvPr id="7" name="TextBox 6"/>
          <p:cNvSpPr txBox="1"/>
          <p:nvPr/>
        </p:nvSpPr>
        <p:spPr>
          <a:xfrm>
            <a:off x="1641710" y="1136555"/>
            <a:ext cx="1990994" cy="1041311"/>
          </a:xfrm>
          <a:prstGeom prst="rect">
            <a:avLst/>
          </a:prstGeom>
          <a:noFill/>
        </p:spPr>
        <p:txBody>
          <a:bodyPr wrap="none" rtlCol="0">
            <a:spAutoFit/>
          </a:bodyPr>
          <a:lstStyle/>
          <a:p>
            <a:pPr eaLnBrk="0" hangingPunct="0">
              <a:lnSpc>
                <a:spcPts val="2500"/>
              </a:lnSpc>
            </a:pPr>
            <a:r>
              <a:rPr lang="en-US" sz="2000" b="1" dirty="0">
                <a:solidFill>
                  <a:srgbClr val="000000"/>
                </a:solidFill>
                <a:latin typeface="Cambria" panose="02040503050406030204" pitchFamily="18" charset="0"/>
                <a:ea typeface="ＭＳ Ｐゴシック" charset="0"/>
                <a:cs typeface="Arial" pitchFamily="34" charset="0"/>
              </a:rPr>
              <a:t>Absorption of </a:t>
            </a:r>
            <a:r>
              <a:rPr lang="en-US" sz="2000" b="1" dirty="0" smtClean="0">
                <a:solidFill>
                  <a:srgbClr val="000000"/>
                </a:solidFill>
                <a:latin typeface="Cambria" panose="02040503050406030204" pitchFamily="18" charset="0"/>
                <a:ea typeface="ＭＳ Ｐゴシック" charset="0"/>
                <a:cs typeface="Arial" pitchFamily="34" charset="0"/>
              </a:rPr>
              <a:t>a</a:t>
            </a:r>
          </a:p>
          <a:p>
            <a:pPr eaLnBrk="0" hangingPunct="0">
              <a:lnSpc>
                <a:spcPts val="2500"/>
              </a:lnSpc>
            </a:pPr>
            <a:r>
              <a:rPr lang="en-US" sz="2000" b="1" dirty="0" smtClean="0">
                <a:solidFill>
                  <a:srgbClr val="000000"/>
                </a:solidFill>
                <a:latin typeface="Cambria" panose="02040503050406030204" pitchFamily="18" charset="0"/>
                <a:ea typeface="ＭＳ Ｐゴシック" charset="0"/>
                <a:cs typeface="Arial" pitchFamily="34" charset="0"/>
              </a:rPr>
              <a:t>photon excites</a:t>
            </a:r>
          </a:p>
          <a:p>
            <a:pPr eaLnBrk="0" hangingPunct="0">
              <a:lnSpc>
                <a:spcPts val="2400"/>
              </a:lnSpc>
            </a:pPr>
            <a:r>
              <a:rPr lang="en-US" sz="2000" b="1" dirty="0" smtClean="0">
                <a:solidFill>
                  <a:srgbClr val="000000"/>
                </a:solidFill>
                <a:latin typeface="Cambria" panose="02040503050406030204" pitchFamily="18" charset="0"/>
                <a:ea typeface="ＭＳ Ｐゴシック" charset="0"/>
                <a:cs typeface="Arial" pitchFamily="34" charset="0"/>
              </a:rPr>
              <a:t>an </a:t>
            </a:r>
            <a:r>
              <a:rPr lang="en-US" sz="2000" b="1" dirty="0">
                <a:solidFill>
                  <a:srgbClr val="000000"/>
                </a:solidFill>
                <a:latin typeface="Cambria" panose="02040503050406030204" pitchFamily="18" charset="0"/>
                <a:ea typeface="ＭＳ Ｐゴシック" charset="0"/>
                <a:cs typeface="Arial" pitchFamily="34" charset="0"/>
              </a:rPr>
              <a:t>electron.</a:t>
            </a:r>
          </a:p>
        </p:txBody>
      </p:sp>
      <p:sp>
        <p:nvSpPr>
          <p:cNvPr id="8" name="TextBox 7"/>
          <p:cNvSpPr txBox="1"/>
          <p:nvPr/>
        </p:nvSpPr>
        <p:spPr>
          <a:xfrm>
            <a:off x="1974001" y="3194248"/>
            <a:ext cx="782458" cy="400110"/>
          </a:xfrm>
          <a:prstGeom prst="rect">
            <a:avLst/>
          </a:prstGeom>
          <a:noFill/>
        </p:spPr>
        <p:txBody>
          <a:bodyPr wrap="none" rtlCol="0">
            <a:spAutoFit/>
          </a:bodyPr>
          <a:lstStyle/>
          <a:p>
            <a:pPr eaLnBrk="0" hangingPunct="0"/>
            <a:r>
              <a:rPr lang="en-US" sz="2000" b="1" dirty="0">
                <a:solidFill>
                  <a:srgbClr val="000000"/>
                </a:solidFill>
                <a:latin typeface="Cambria" panose="02040503050406030204" pitchFamily="18" charset="0"/>
                <a:ea typeface="ＭＳ Ｐゴシック" charset="0"/>
                <a:cs typeface="Arial" pitchFamily="34" charset="0"/>
              </a:rPr>
              <a:t>Light</a:t>
            </a:r>
          </a:p>
        </p:txBody>
      </p:sp>
      <p:sp>
        <p:nvSpPr>
          <p:cNvPr id="9" name="TextBox 8"/>
          <p:cNvSpPr txBox="1"/>
          <p:nvPr/>
        </p:nvSpPr>
        <p:spPr>
          <a:xfrm>
            <a:off x="5582717" y="4039388"/>
            <a:ext cx="2402645" cy="707886"/>
          </a:xfrm>
          <a:prstGeom prst="rect">
            <a:avLst/>
          </a:prstGeom>
          <a:noFill/>
        </p:spPr>
        <p:txBody>
          <a:bodyPr wrap="none" rtlCol="0">
            <a:spAutoFit/>
          </a:bodyPr>
          <a:lstStyle/>
          <a:p>
            <a:pPr eaLnBrk="0" hangingPunct="0"/>
            <a:r>
              <a:rPr lang="en-US" sz="2000" b="1" dirty="0" smtClean="0">
                <a:solidFill>
                  <a:srgbClr val="000000"/>
                </a:solidFill>
                <a:latin typeface="Cambria" panose="02040503050406030204" pitchFamily="18" charset="0"/>
                <a:ea typeface="ＭＳ Ｐゴシック" charset="0"/>
                <a:cs typeface="Arial" pitchFamily="34" charset="0"/>
              </a:rPr>
              <a:t>Light</a:t>
            </a:r>
          </a:p>
          <a:p>
            <a:pPr eaLnBrk="0" hangingPunct="0"/>
            <a:r>
              <a:rPr lang="en-US" sz="2000" b="1" dirty="0" smtClean="0">
                <a:solidFill>
                  <a:srgbClr val="000000"/>
                </a:solidFill>
                <a:latin typeface="Cambria" panose="02040503050406030204" pitchFamily="18" charset="0"/>
                <a:ea typeface="ＭＳ Ｐゴシック" charset="0"/>
                <a:cs typeface="Arial" pitchFamily="34" charset="0"/>
              </a:rPr>
              <a:t>(fluorescence</a:t>
            </a:r>
            <a:r>
              <a:rPr lang="zh-CN" altLang="en-US" sz="2000" b="1" dirty="0">
                <a:solidFill>
                  <a:srgbClr val="000000"/>
                </a:solidFill>
                <a:latin typeface="楷体" panose="02010609060101010101" pitchFamily="49" charset="-122"/>
                <a:ea typeface="楷体" panose="02010609060101010101" pitchFamily="49" charset="-122"/>
                <a:cs typeface="Arial" pitchFamily="34" charset="0"/>
              </a:rPr>
              <a:t>荧光</a:t>
            </a:r>
            <a:r>
              <a:rPr lang="en-US" sz="2000" b="1" dirty="0" smtClean="0">
                <a:solidFill>
                  <a:srgbClr val="000000"/>
                </a:solidFill>
                <a:latin typeface="Cambria" panose="02040503050406030204" pitchFamily="18" charset="0"/>
                <a:ea typeface="ＭＳ Ｐゴシック" charset="0"/>
                <a:cs typeface="Arial" pitchFamily="34" charset="0"/>
              </a:rPr>
              <a:t>)</a:t>
            </a:r>
            <a:endParaRPr lang="en-US" sz="2000" b="1" dirty="0">
              <a:solidFill>
                <a:srgbClr val="000000"/>
              </a:solidFill>
              <a:latin typeface="Cambria" panose="02040503050406030204" pitchFamily="18" charset="0"/>
              <a:ea typeface="ＭＳ Ｐゴシック" charset="0"/>
              <a:cs typeface="Arial" pitchFamily="34" charset="0"/>
            </a:endParaRPr>
          </a:p>
        </p:txBody>
      </p:sp>
      <p:sp>
        <p:nvSpPr>
          <p:cNvPr id="10" name="TextBox 9"/>
          <p:cNvSpPr txBox="1"/>
          <p:nvPr/>
        </p:nvSpPr>
        <p:spPr>
          <a:xfrm>
            <a:off x="2629752" y="4605130"/>
            <a:ext cx="1030731" cy="400110"/>
          </a:xfrm>
          <a:prstGeom prst="rect">
            <a:avLst/>
          </a:prstGeom>
          <a:noFill/>
        </p:spPr>
        <p:txBody>
          <a:bodyPr wrap="none" rtlCol="0">
            <a:spAutoFit/>
          </a:bodyPr>
          <a:lstStyle/>
          <a:p>
            <a:pPr eaLnBrk="0" hangingPunct="0"/>
            <a:r>
              <a:rPr lang="en-US" sz="2000" b="1" dirty="0">
                <a:solidFill>
                  <a:srgbClr val="000000"/>
                </a:solidFill>
                <a:latin typeface="Cambria" panose="02040503050406030204" pitchFamily="18" charset="0"/>
                <a:ea typeface="ＭＳ Ｐゴシック" charset="0"/>
                <a:cs typeface="Arial" pitchFamily="34" charset="0"/>
              </a:rPr>
              <a:t>Photon</a:t>
            </a:r>
          </a:p>
        </p:txBody>
      </p:sp>
      <p:sp>
        <p:nvSpPr>
          <p:cNvPr id="12" name="TextBox 11"/>
          <p:cNvSpPr txBox="1"/>
          <p:nvPr/>
        </p:nvSpPr>
        <p:spPr>
          <a:xfrm>
            <a:off x="1580290" y="6202752"/>
            <a:ext cx="3914790" cy="461665"/>
          </a:xfrm>
          <a:prstGeom prst="rect">
            <a:avLst/>
          </a:prstGeom>
          <a:noFill/>
        </p:spPr>
        <p:txBody>
          <a:bodyPr wrap="none" rtlCol="0">
            <a:spAutoFit/>
          </a:bodyPr>
          <a:lstStyle/>
          <a:p>
            <a:pPr eaLnBrk="0" hangingPunct="0"/>
            <a:r>
              <a:rPr lang="en-US" b="1" dirty="0">
                <a:solidFill>
                  <a:srgbClr val="FF0000"/>
                </a:solidFill>
                <a:latin typeface="Cambria" panose="02040503050406030204" pitchFamily="18" charset="0"/>
                <a:ea typeface="ＭＳ Ｐゴシック" charset="0"/>
                <a:cs typeface="Arial" pitchFamily="34" charset="0"/>
              </a:rPr>
              <a:t>(a) Absorption of a photon</a:t>
            </a:r>
          </a:p>
        </p:txBody>
      </p:sp>
      <p:sp>
        <p:nvSpPr>
          <p:cNvPr id="13" name="TextBox 12"/>
          <p:cNvSpPr txBox="1"/>
          <p:nvPr/>
        </p:nvSpPr>
        <p:spPr>
          <a:xfrm>
            <a:off x="5859488" y="4864358"/>
            <a:ext cx="1073755" cy="707886"/>
          </a:xfrm>
          <a:prstGeom prst="rect">
            <a:avLst/>
          </a:prstGeom>
          <a:noFill/>
        </p:spPr>
        <p:txBody>
          <a:bodyPr wrap="none" rtlCol="0">
            <a:spAutoFit/>
          </a:bodyPr>
          <a:lstStyle/>
          <a:p>
            <a:pPr eaLnBrk="0" hangingPunct="0"/>
            <a:r>
              <a:rPr lang="en-US" sz="2000" b="1" dirty="0" smtClean="0">
                <a:solidFill>
                  <a:srgbClr val="000000"/>
                </a:solidFill>
                <a:latin typeface="Cambria" panose="02040503050406030204" pitchFamily="18" charset="0"/>
                <a:ea typeface="ＭＳ Ｐゴシック" charset="0"/>
                <a:cs typeface="Arial" pitchFamily="34" charset="0"/>
              </a:rPr>
              <a:t>Ground</a:t>
            </a:r>
          </a:p>
          <a:p>
            <a:pPr eaLnBrk="0" hangingPunct="0"/>
            <a:r>
              <a:rPr lang="en-US" sz="2000" b="1" dirty="0" smtClean="0">
                <a:solidFill>
                  <a:srgbClr val="000000"/>
                </a:solidFill>
                <a:latin typeface="Cambria" panose="02040503050406030204" pitchFamily="18" charset="0"/>
                <a:ea typeface="ＭＳ Ｐゴシック" charset="0"/>
                <a:cs typeface="Arial" pitchFamily="34" charset="0"/>
              </a:rPr>
              <a:t>state</a:t>
            </a:r>
            <a:endParaRPr lang="en-US" sz="2000" b="1" dirty="0">
              <a:solidFill>
                <a:srgbClr val="000000"/>
              </a:solidFill>
              <a:latin typeface="Cambria" panose="02040503050406030204" pitchFamily="18" charset="0"/>
              <a:ea typeface="ＭＳ Ｐゴシック" charset="0"/>
              <a:cs typeface="Arial" pitchFamily="34" charset="0"/>
            </a:endParaRPr>
          </a:p>
        </p:txBody>
      </p:sp>
      <p:sp>
        <p:nvSpPr>
          <p:cNvPr id="14" name="Freeform 13"/>
          <p:cNvSpPr/>
          <p:nvPr/>
        </p:nvSpPr>
        <p:spPr bwMode="auto">
          <a:xfrm>
            <a:off x="4684938" y="5065859"/>
            <a:ext cx="1199486" cy="45719"/>
          </a:xfrm>
          <a:custGeom>
            <a:avLst/>
            <a:gdLst>
              <a:gd name="connsiteX0" fmla="*/ 800100 w 800100"/>
              <a:gd name="connsiteY0" fmla="*/ 0 h 0"/>
              <a:gd name="connsiteX1" fmla="*/ 0 w 800100"/>
              <a:gd name="connsiteY1" fmla="*/ 0 h 0"/>
            </a:gdLst>
            <a:ahLst/>
            <a:cxnLst>
              <a:cxn ang="0">
                <a:pos x="connsiteX0" y="connsiteY0"/>
              </a:cxn>
              <a:cxn ang="0">
                <a:pos x="connsiteX1" y="connsiteY1"/>
              </a:cxn>
            </a:cxnLst>
            <a:rect l="l" t="t" r="r" b="b"/>
            <a:pathLst>
              <a:path w="800100">
                <a:moveTo>
                  <a:pt x="800100" y="0"/>
                </a:moveTo>
                <a:lnTo>
                  <a:pt x="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2000" smtClean="0">
              <a:solidFill>
                <a:srgbClr val="000000"/>
              </a:solidFill>
              <a:latin typeface="Cambria" panose="02040503050406030204" pitchFamily="18" charset="0"/>
              <a:ea typeface="ＭＳ Ｐゴシック" charset="0"/>
            </a:endParaRPr>
          </a:p>
        </p:txBody>
      </p:sp>
      <p:sp>
        <p:nvSpPr>
          <p:cNvPr id="15" name="TextBox 14"/>
          <p:cNvSpPr txBox="1"/>
          <p:nvPr/>
        </p:nvSpPr>
        <p:spPr>
          <a:xfrm>
            <a:off x="4541779" y="1383088"/>
            <a:ext cx="222818" cy="307777"/>
          </a:xfrm>
          <a:prstGeom prst="rect">
            <a:avLst/>
          </a:prstGeom>
          <a:noFill/>
        </p:spPr>
        <p:txBody>
          <a:bodyPr wrap="none" lIns="0" tIns="0" rIns="0" bIns="0" rtlCol="0">
            <a:spAutoFit/>
          </a:bodyPr>
          <a:lstStyle/>
          <a:p>
            <a:pPr eaLnBrk="0" hangingPunct="0"/>
            <a:r>
              <a:rPr lang="en-US" sz="2000" b="1" i="1" dirty="0" smtClean="0">
                <a:solidFill>
                  <a:srgbClr val="000000"/>
                </a:solidFill>
                <a:latin typeface="Cambria" panose="02040503050406030204" pitchFamily="18" charset="0"/>
                <a:ea typeface="ＭＳ Ｐゴシック" charset="0"/>
                <a:cs typeface="Arial" pitchFamily="34" charset="0"/>
              </a:rPr>
              <a:t>e</a:t>
            </a:r>
            <a:r>
              <a:rPr lang="en-US" sz="2000" b="1" baseline="30000" dirty="0" smtClean="0">
                <a:solidFill>
                  <a:srgbClr val="000000"/>
                </a:solidFill>
                <a:latin typeface="Cambria" panose="02040503050406030204" pitchFamily="18" charset="0"/>
                <a:ea typeface="ＭＳ Ｐゴシック" charset="0"/>
                <a:cs typeface="Arial" pitchFamily="34" charset="0"/>
                <a:sym typeface="Symbol"/>
              </a:rPr>
              <a:t></a:t>
            </a:r>
            <a:endParaRPr lang="en-US" sz="2000" b="1" baseline="30000" dirty="0">
              <a:solidFill>
                <a:srgbClr val="000000"/>
              </a:solidFill>
              <a:latin typeface="Cambria" panose="02040503050406030204" pitchFamily="18" charset="0"/>
              <a:ea typeface="ＭＳ Ｐゴシック" charset="0"/>
              <a:cs typeface="Arial" pitchFamily="34" charset="0"/>
            </a:endParaRPr>
          </a:p>
        </p:txBody>
      </p:sp>
      <p:sp>
        <p:nvSpPr>
          <p:cNvPr id="16" name="Freeform 15"/>
          <p:cNvSpPr/>
          <p:nvPr/>
        </p:nvSpPr>
        <p:spPr bwMode="auto">
          <a:xfrm>
            <a:off x="5735832" y="1359438"/>
            <a:ext cx="461767" cy="420469"/>
          </a:xfrm>
          <a:custGeom>
            <a:avLst/>
            <a:gdLst>
              <a:gd name="connsiteX0" fmla="*/ 298450 w 298450"/>
              <a:gd name="connsiteY0" fmla="*/ 0 h 260350"/>
              <a:gd name="connsiteX1" fmla="*/ 0 w 298450"/>
              <a:gd name="connsiteY1" fmla="*/ 260350 h 260350"/>
            </a:gdLst>
            <a:ahLst/>
            <a:cxnLst>
              <a:cxn ang="0">
                <a:pos x="connsiteX0" y="connsiteY0"/>
              </a:cxn>
              <a:cxn ang="0">
                <a:pos x="connsiteX1" y="connsiteY1"/>
              </a:cxn>
            </a:cxnLst>
            <a:rect l="l" t="t" r="r" b="b"/>
            <a:pathLst>
              <a:path w="298450" h="260350">
                <a:moveTo>
                  <a:pt x="298450" y="0"/>
                </a:moveTo>
                <a:lnTo>
                  <a:pt x="0" y="26035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2000" smtClean="0">
              <a:solidFill>
                <a:srgbClr val="000000"/>
              </a:solidFill>
              <a:latin typeface="Cambria" panose="02040503050406030204" pitchFamily="18" charset="0"/>
              <a:ea typeface="ＭＳ Ｐゴシック" charset="0"/>
            </a:endParaRPr>
          </a:p>
        </p:txBody>
      </p:sp>
      <p:sp>
        <p:nvSpPr>
          <p:cNvPr id="17" name="Freeform 16"/>
          <p:cNvSpPr/>
          <p:nvPr/>
        </p:nvSpPr>
        <p:spPr bwMode="auto">
          <a:xfrm>
            <a:off x="4657229" y="529857"/>
            <a:ext cx="45719" cy="670869"/>
          </a:xfrm>
          <a:custGeom>
            <a:avLst/>
            <a:gdLst>
              <a:gd name="connsiteX0" fmla="*/ 0 w 0"/>
              <a:gd name="connsiteY0" fmla="*/ 0 h 457200"/>
              <a:gd name="connsiteX1" fmla="*/ 0 w 0"/>
              <a:gd name="connsiteY1" fmla="*/ 457200 h 457200"/>
            </a:gdLst>
            <a:ahLst/>
            <a:cxnLst>
              <a:cxn ang="0">
                <a:pos x="connsiteX0" y="connsiteY0"/>
              </a:cxn>
              <a:cxn ang="0">
                <a:pos x="connsiteX1" y="connsiteY1"/>
              </a:cxn>
            </a:cxnLst>
            <a:rect l="l" t="t" r="r" b="b"/>
            <a:pathLst>
              <a:path h="457200">
                <a:moveTo>
                  <a:pt x="0" y="0"/>
                </a:moveTo>
                <a:lnTo>
                  <a:pt x="0" y="45720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2000" smtClean="0">
              <a:solidFill>
                <a:srgbClr val="000000"/>
              </a:solidFill>
              <a:latin typeface="Cambria" panose="02040503050406030204" pitchFamily="18" charset="0"/>
              <a:ea typeface="ＭＳ Ｐゴシック" charset="0"/>
            </a:endParaRPr>
          </a:p>
        </p:txBody>
      </p:sp>
      <p:sp>
        <p:nvSpPr>
          <p:cNvPr id="18" name="Freeform 17"/>
          <p:cNvSpPr/>
          <p:nvPr/>
        </p:nvSpPr>
        <p:spPr bwMode="auto">
          <a:xfrm>
            <a:off x="3326154" y="1642493"/>
            <a:ext cx="1106076" cy="308666"/>
          </a:xfrm>
          <a:custGeom>
            <a:avLst/>
            <a:gdLst>
              <a:gd name="connsiteX0" fmla="*/ 0 w 749300"/>
              <a:gd name="connsiteY0" fmla="*/ 196850 h 196850"/>
              <a:gd name="connsiteX1" fmla="*/ 749300 w 749300"/>
              <a:gd name="connsiteY1" fmla="*/ 0 h 196850"/>
            </a:gdLst>
            <a:ahLst/>
            <a:cxnLst>
              <a:cxn ang="0">
                <a:pos x="connsiteX0" y="connsiteY0"/>
              </a:cxn>
              <a:cxn ang="0">
                <a:pos x="connsiteX1" y="connsiteY1"/>
              </a:cxn>
            </a:cxnLst>
            <a:rect l="l" t="t" r="r" b="b"/>
            <a:pathLst>
              <a:path w="749300" h="196850">
                <a:moveTo>
                  <a:pt x="0" y="196850"/>
                </a:moveTo>
                <a:lnTo>
                  <a:pt x="74930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2000" smtClean="0">
              <a:solidFill>
                <a:srgbClr val="000000"/>
              </a:solidFill>
              <a:latin typeface="Cambria" panose="02040503050406030204" pitchFamily="18" charset="0"/>
              <a:ea typeface="ＭＳ Ｐゴシック" charset="0"/>
            </a:endParaRPr>
          </a:p>
        </p:txBody>
      </p:sp>
      <p:sp>
        <p:nvSpPr>
          <p:cNvPr id="19" name="TextBox 18"/>
          <p:cNvSpPr txBox="1"/>
          <p:nvPr/>
        </p:nvSpPr>
        <p:spPr>
          <a:xfrm>
            <a:off x="3878331" y="5069270"/>
            <a:ext cx="1557798" cy="707886"/>
          </a:xfrm>
          <a:prstGeom prst="rect">
            <a:avLst/>
          </a:prstGeom>
          <a:noFill/>
        </p:spPr>
        <p:txBody>
          <a:bodyPr wrap="none" rtlCol="0">
            <a:spAutoFit/>
          </a:bodyPr>
          <a:lstStyle/>
          <a:p>
            <a:pPr algn="ctr" eaLnBrk="0" hangingPunct="0"/>
            <a:r>
              <a:rPr lang="en-US" sz="2000" b="1" dirty="0" smtClean="0">
                <a:solidFill>
                  <a:srgbClr val="FFFFFF"/>
                </a:solidFill>
                <a:latin typeface="Cambria" panose="02040503050406030204" pitchFamily="18" charset="0"/>
                <a:ea typeface="ＭＳ Ｐゴシック" charset="0"/>
                <a:cs typeface="Arial" pitchFamily="34" charset="0"/>
              </a:rPr>
              <a:t>Chlorophyll</a:t>
            </a:r>
          </a:p>
          <a:p>
            <a:pPr algn="ctr" eaLnBrk="0" hangingPunct="0"/>
            <a:r>
              <a:rPr lang="en-US" sz="2000" b="1" dirty="0" smtClean="0">
                <a:solidFill>
                  <a:srgbClr val="FFFFFF"/>
                </a:solidFill>
                <a:latin typeface="Cambria" panose="02040503050406030204" pitchFamily="18" charset="0"/>
                <a:ea typeface="ＭＳ Ｐゴシック" charset="0"/>
                <a:cs typeface="Arial" pitchFamily="34" charset="0"/>
              </a:rPr>
              <a:t>molecule</a:t>
            </a:r>
            <a:endParaRPr lang="en-US" sz="2000" b="1" dirty="0">
              <a:solidFill>
                <a:srgbClr val="FFFFFF"/>
              </a:solidFill>
              <a:latin typeface="Cambria" panose="02040503050406030204" pitchFamily="18" charset="0"/>
              <a:ea typeface="ＭＳ Ｐゴシック" charset="0"/>
              <a:cs typeface="Arial" pitchFamily="34" charset="0"/>
            </a:endParaRPr>
          </a:p>
        </p:txBody>
      </p:sp>
    </p:spTree>
    <p:extLst>
      <p:ext uri="{BB962C8B-B14F-4D97-AF65-F5344CB8AC3E}">
        <p14:creationId xmlns:p14="http://schemas.microsoft.com/office/powerpoint/2010/main" val="16176013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557349" y="617390"/>
            <a:ext cx="8543108" cy="680188"/>
          </a:xfrm>
        </p:spPr>
        <p:txBody>
          <a:bodyPr/>
          <a:lstStyle/>
          <a:p>
            <a:r>
              <a:rPr lang="en-US" sz="3400" dirty="0" smtClean="0">
                <a:solidFill>
                  <a:srgbClr val="FF0000"/>
                </a:solidFill>
                <a:latin typeface="Cambria" panose="02040503050406030204" pitchFamily="18" charset="0"/>
              </a:rPr>
              <a:t>How Photosystems Harvest Light Energy</a:t>
            </a:r>
          </a:p>
        </p:txBody>
      </p:sp>
      <p:sp>
        <p:nvSpPr>
          <p:cNvPr id="100355" name="Rectangle 3"/>
          <p:cNvSpPr>
            <a:spLocks noGrp="1" noChangeArrowheads="1"/>
          </p:cNvSpPr>
          <p:nvPr>
            <p:ph idx="1"/>
          </p:nvPr>
        </p:nvSpPr>
        <p:spPr>
          <a:xfrm>
            <a:off x="557349" y="1489165"/>
            <a:ext cx="7968342" cy="4687797"/>
          </a:xfrm>
        </p:spPr>
        <p:txBody>
          <a:bodyPr/>
          <a:lstStyle/>
          <a:p>
            <a:r>
              <a:rPr lang="en-US" b="1" dirty="0" smtClean="0">
                <a:latin typeface="Cambria" panose="02040503050406030204" pitchFamily="18" charset="0"/>
              </a:rPr>
              <a:t>Some pigments emit light as well as heat after absorbing photons. </a:t>
            </a:r>
          </a:p>
          <a:p>
            <a:pPr lvl="1"/>
            <a:r>
              <a:rPr lang="en-US" b="1" dirty="0" smtClean="0">
                <a:latin typeface="Cambria" panose="02040503050406030204" pitchFamily="18" charset="0"/>
              </a:rPr>
              <a:t>The fluorescent light emitted by a glow stick is caused by a chemical reaction that excites electrons of a fluorescent dye.</a:t>
            </a:r>
          </a:p>
          <a:p>
            <a:pPr lvl="1"/>
            <a:r>
              <a:rPr lang="en-US" b="1" dirty="0" smtClean="0">
                <a:latin typeface="Cambria" panose="02040503050406030204" pitchFamily="18" charset="0"/>
              </a:rPr>
              <a:t>The excited electrons quickly fall back down to their ground state, releasing energy in the form of fluorescent light. </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760" y="643128"/>
            <a:ext cx="6126480" cy="5571744"/>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smtClean="0">
                <a:latin typeface="Arial" charset="0"/>
              </a:rPr>
              <a:t>Figure 7.8-2</a:t>
            </a:r>
            <a:br>
              <a:rPr lang="en-US" sz="1200" dirty="0" smtClean="0">
                <a:latin typeface="Arial" charset="0"/>
              </a:rPr>
            </a:br>
            <a:endParaRPr lang="en-US" sz="1200" dirty="0">
              <a:latin typeface="Arial" charset="0"/>
            </a:endParaRPr>
          </a:p>
        </p:txBody>
      </p:sp>
      <p:sp>
        <p:nvSpPr>
          <p:cNvPr id="3" name="TextBox 2"/>
          <p:cNvSpPr txBox="1"/>
          <p:nvPr/>
        </p:nvSpPr>
        <p:spPr>
          <a:xfrm>
            <a:off x="2668633" y="5774257"/>
            <a:ext cx="4424416" cy="446276"/>
          </a:xfrm>
          <a:prstGeom prst="rect">
            <a:avLst/>
          </a:prstGeom>
          <a:noFill/>
        </p:spPr>
        <p:txBody>
          <a:bodyPr wrap="none" rtlCol="0">
            <a:spAutoFit/>
          </a:bodyPr>
          <a:lstStyle/>
          <a:p>
            <a:pPr eaLnBrk="0" hangingPunct="0"/>
            <a:r>
              <a:rPr lang="en-US" sz="2300" b="1" dirty="0">
                <a:solidFill>
                  <a:srgbClr val="C39150"/>
                </a:solidFill>
                <a:latin typeface="Cambria" panose="02040503050406030204" pitchFamily="18" charset="0"/>
                <a:ea typeface="ＭＳ Ｐゴシック" charset="0"/>
                <a:cs typeface="Arial" pitchFamily="34" charset="0"/>
              </a:rPr>
              <a:t>(b) Fluorescence of a glow stick</a:t>
            </a:r>
          </a:p>
        </p:txBody>
      </p:sp>
    </p:spTree>
    <p:extLst>
      <p:ext uri="{BB962C8B-B14F-4D97-AF65-F5344CB8AC3E}">
        <p14:creationId xmlns:p14="http://schemas.microsoft.com/office/powerpoint/2010/main" val="27121225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00891" y="669637"/>
            <a:ext cx="8543108" cy="680190"/>
          </a:xfrm>
        </p:spPr>
        <p:txBody>
          <a:bodyPr/>
          <a:lstStyle/>
          <a:p>
            <a:r>
              <a:rPr lang="en-US" sz="3400" dirty="0" smtClean="0">
                <a:solidFill>
                  <a:srgbClr val="FF0000"/>
                </a:solidFill>
                <a:latin typeface="Cambria" panose="02040503050406030204" pitchFamily="18" charset="0"/>
              </a:rPr>
              <a:t>How Photosystems Harvest Light Energy</a:t>
            </a:r>
          </a:p>
        </p:txBody>
      </p:sp>
      <p:sp>
        <p:nvSpPr>
          <p:cNvPr id="100355" name="Rectangle 3"/>
          <p:cNvSpPr>
            <a:spLocks noGrp="1" noChangeArrowheads="1"/>
          </p:cNvSpPr>
          <p:nvPr>
            <p:ph idx="1"/>
          </p:nvPr>
        </p:nvSpPr>
        <p:spPr>
          <a:xfrm>
            <a:off x="600891" y="1637211"/>
            <a:ext cx="8003177" cy="4539751"/>
          </a:xfrm>
        </p:spPr>
        <p:txBody>
          <a:bodyPr/>
          <a:lstStyle/>
          <a:p>
            <a:r>
              <a:rPr lang="en-US" b="1" dirty="0" smtClean="0">
                <a:latin typeface="Cambria" panose="02040503050406030204" pitchFamily="18" charset="0"/>
              </a:rPr>
              <a:t>In the </a:t>
            </a:r>
            <a:r>
              <a:rPr lang="en-US" b="1" dirty="0" smtClean="0">
                <a:solidFill>
                  <a:srgbClr val="FF0000"/>
                </a:solidFill>
                <a:latin typeface="Cambria" panose="02040503050406030204" pitchFamily="18" charset="0"/>
              </a:rPr>
              <a:t>thylakoid membrane</a:t>
            </a:r>
            <a:r>
              <a:rPr lang="en-US" b="1" dirty="0" smtClean="0">
                <a:latin typeface="Cambria" panose="02040503050406030204" pitchFamily="18" charset="0"/>
              </a:rPr>
              <a:t>, </a:t>
            </a:r>
            <a:r>
              <a:rPr lang="en-US" b="1" dirty="0" smtClean="0">
                <a:solidFill>
                  <a:srgbClr val="FF0000"/>
                </a:solidFill>
                <a:latin typeface="Cambria" panose="02040503050406030204" pitchFamily="18" charset="0"/>
              </a:rPr>
              <a:t>chlorophyll molecules </a:t>
            </a:r>
            <a:r>
              <a:rPr lang="en-US" b="1" dirty="0" smtClean="0">
                <a:latin typeface="Cambria" panose="02040503050406030204" pitchFamily="18" charset="0"/>
              </a:rPr>
              <a:t>are organized with other molecules into </a:t>
            </a:r>
            <a:r>
              <a:rPr lang="en-US" b="1" dirty="0" smtClean="0">
                <a:solidFill>
                  <a:srgbClr val="FF0000"/>
                </a:solidFill>
                <a:latin typeface="Cambria" panose="02040503050406030204" pitchFamily="18" charset="0"/>
              </a:rPr>
              <a:t>photosystems</a:t>
            </a:r>
            <a:r>
              <a:rPr lang="en-US" b="1" dirty="0" smtClean="0">
                <a:latin typeface="Cambria" panose="02040503050406030204" pitchFamily="18" charset="0"/>
              </a:rPr>
              <a:t>.</a:t>
            </a:r>
          </a:p>
          <a:p>
            <a:r>
              <a:rPr lang="en-US" sz="3600" b="1" dirty="0" smtClean="0">
                <a:solidFill>
                  <a:srgbClr val="FF0000"/>
                </a:solidFill>
                <a:latin typeface="Cambria" panose="02040503050406030204" pitchFamily="18" charset="0"/>
              </a:rPr>
              <a:t>Each photosystem has a cluster of a few hundred pigment molecules, including chlorophylls </a:t>
            </a:r>
            <a:r>
              <a:rPr lang="en-US" sz="3600" b="1" i="1" dirty="0" smtClean="0">
                <a:solidFill>
                  <a:srgbClr val="FF0000"/>
                </a:solidFill>
                <a:latin typeface="Cambria" panose="02040503050406030204" pitchFamily="18" charset="0"/>
              </a:rPr>
              <a:t>a</a:t>
            </a:r>
            <a:r>
              <a:rPr lang="en-US" sz="3600" b="1" dirty="0" smtClean="0">
                <a:solidFill>
                  <a:srgbClr val="FF0000"/>
                </a:solidFill>
                <a:latin typeface="Cambria" panose="02040503050406030204" pitchFamily="18" charset="0"/>
              </a:rPr>
              <a:t> and </a:t>
            </a:r>
            <a:r>
              <a:rPr lang="en-US" sz="3600" b="1" i="1" dirty="0" smtClean="0">
                <a:solidFill>
                  <a:srgbClr val="FF0000"/>
                </a:solidFill>
                <a:latin typeface="Cambria" panose="02040503050406030204" pitchFamily="18" charset="0"/>
              </a:rPr>
              <a:t>b</a:t>
            </a:r>
            <a:r>
              <a:rPr lang="en-US" sz="3600" b="1" dirty="0" smtClean="0">
                <a:solidFill>
                  <a:srgbClr val="FF0000"/>
                </a:solidFill>
                <a:latin typeface="Cambria" panose="02040503050406030204" pitchFamily="18" charset="0"/>
              </a:rPr>
              <a:t>, and some carotenoids.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20" y="1255776"/>
            <a:ext cx="8546592" cy="4346448"/>
          </a:xfrm>
          <a:prstGeom prst="rect">
            <a:avLst/>
          </a:prstGeom>
        </p:spPr>
      </p:pic>
      <p:sp>
        <p:nvSpPr>
          <p:cNvPr id="3" name="TextBox 2"/>
          <p:cNvSpPr txBox="1"/>
          <p:nvPr/>
        </p:nvSpPr>
        <p:spPr>
          <a:xfrm>
            <a:off x="726111" y="1202436"/>
            <a:ext cx="1178528"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Chloroplast</a:t>
            </a:r>
          </a:p>
        </p:txBody>
      </p:sp>
      <p:sp>
        <p:nvSpPr>
          <p:cNvPr id="5" name="TextBox 4"/>
          <p:cNvSpPr txBox="1"/>
          <p:nvPr/>
        </p:nvSpPr>
        <p:spPr>
          <a:xfrm>
            <a:off x="2452676" y="2534666"/>
            <a:ext cx="1765227" cy="523220"/>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Cluster of </a:t>
            </a:r>
            <a:r>
              <a:rPr lang="en-US" sz="1400" b="1" dirty="0" smtClean="0">
                <a:solidFill>
                  <a:srgbClr val="000000"/>
                </a:solidFill>
                <a:latin typeface="Arial" pitchFamily="34" charset="0"/>
                <a:ea typeface="ＭＳ Ｐゴシック" charset="0"/>
                <a:cs typeface="Arial" pitchFamily="34" charset="0"/>
              </a:rPr>
              <a:t>pigment</a:t>
            </a:r>
          </a:p>
          <a:p>
            <a:pPr eaLnBrk="0" hangingPunct="0"/>
            <a:r>
              <a:rPr lang="en-US" sz="1400" b="1" dirty="0" smtClean="0">
                <a:solidFill>
                  <a:srgbClr val="000000"/>
                </a:solidFill>
                <a:latin typeface="Arial" pitchFamily="34" charset="0"/>
                <a:ea typeface="ＭＳ Ｐゴシック" charset="0"/>
                <a:cs typeface="Arial" pitchFamily="34" charset="0"/>
              </a:rPr>
              <a:t>molecules</a:t>
            </a:r>
            <a:endParaRPr lang="en-US" sz="1400" b="1" dirty="0">
              <a:solidFill>
                <a:srgbClr val="000000"/>
              </a:solidFill>
              <a:latin typeface="Arial" pitchFamily="34" charset="0"/>
              <a:ea typeface="ＭＳ Ｐゴシック" charset="0"/>
              <a:cs typeface="Arial" pitchFamily="34" charset="0"/>
            </a:endParaRPr>
          </a:p>
        </p:txBody>
      </p:sp>
      <p:sp>
        <p:nvSpPr>
          <p:cNvPr id="6" name="TextBox 5"/>
          <p:cNvSpPr txBox="1"/>
          <p:nvPr/>
        </p:nvSpPr>
        <p:spPr>
          <a:xfrm>
            <a:off x="4141776" y="2843037"/>
            <a:ext cx="800219"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Photon</a:t>
            </a:r>
          </a:p>
        </p:txBody>
      </p:sp>
      <p:sp>
        <p:nvSpPr>
          <p:cNvPr id="7" name="TextBox 6"/>
          <p:cNvSpPr txBox="1"/>
          <p:nvPr/>
        </p:nvSpPr>
        <p:spPr>
          <a:xfrm>
            <a:off x="1225061" y="5299928"/>
            <a:ext cx="2492990" cy="369332"/>
          </a:xfrm>
          <a:prstGeom prst="rect">
            <a:avLst/>
          </a:prstGeom>
          <a:noFill/>
        </p:spPr>
        <p:txBody>
          <a:bodyPr wrap="none" rtlCol="0">
            <a:spAutoFit/>
          </a:bodyPr>
          <a:lstStyle/>
          <a:p>
            <a:pPr eaLnBrk="0" hangingPunct="0"/>
            <a:r>
              <a:rPr lang="en-US" sz="1800" b="1" dirty="0">
                <a:solidFill>
                  <a:srgbClr val="FF0000"/>
                </a:solidFill>
                <a:latin typeface="Arial" pitchFamily="34" charset="0"/>
                <a:ea typeface="ＭＳ Ｐゴシック" charset="0"/>
                <a:cs typeface="Arial" pitchFamily="34" charset="0"/>
              </a:rPr>
              <a:t>Thylakoid membrane</a:t>
            </a:r>
          </a:p>
        </p:txBody>
      </p:sp>
      <p:sp>
        <p:nvSpPr>
          <p:cNvPr id="8" name="TextBox 7"/>
          <p:cNvSpPr txBox="1"/>
          <p:nvPr/>
        </p:nvSpPr>
        <p:spPr>
          <a:xfrm>
            <a:off x="3846186" y="4889004"/>
            <a:ext cx="989373" cy="523220"/>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Transfer</a:t>
            </a:r>
          </a:p>
          <a:p>
            <a:pPr eaLnBrk="0" hangingPunct="0"/>
            <a:r>
              <a:rPr lang="en-US" sz="1400" b="1" dirty="0" smtClean="0">
                <a:solidFill>
                  <a:srgbClr val="000000"/>
                </a:solidFill>
                <a:latin typeface="Arial" pitchFamily="34" charset="0"/>
                <a:ea typeface="ＭＳ Ｐゴシック" charset="0"/>
                <a:cs typeface="Arial" pitchFamily="34" charset="0"/>
              </a:rPr>
              <a:t>of </a:t>
            </a:r>
            <a:r>
              <a:rPr lang="en-US" sz="1400" b="1" dirty="0">
                <a:solidFill>
                  <a:srgbClr val="000000"/>
                </a:solidFill>
                <a:latin typeface="Arial" pitchFamily="34" charset="0"/>
                <a:ea typeface="ＭＳ Ｐゴシック" charset="0"/>
                <a:cs typeface="Arial" pitchFamily="34" charset="0"/>
              </a:rPr>
              <a:t>energy</a:t>
            </a:r>
          </a:p>
        </p:txBody>
      </p:sp>
      <p:sp>
        <p:nvSpPr>
          <p:cNvPr id="9" name="TextBox 8"/>
          <p:cNvSpPr txBox="1"/>
          <p:nvPr/>
        </p:nvSpPr>
        <p:spPr>
          <a:xfrm>
            <a:off x="4792692" y="5276921"/>
            <a:ext cx="1308371"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Photosystem</a:t>
            </a:r>
          </a:p>
        </p:txBody>
      </p:sp>
      <p:sp>
        <p:nvSpPr>
          <p:cNvPr id="10" name="TextBox 9"/>
          <p:cNvSpPr txBox="1"/>
          <p:nvPr/>
        </p:nvSpPr>
        <p:spPr>
          <a:xfrm>
            <a:off x="6420231" y="4720360"/>
            <a:ext cx="1059906" cy="523220"/>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Pigment</a:t>
            </a:r>
          </a:p>
          <a:p>
            <a:pPr eaLnBrk="0" hangingPunct="0"/>
            <a:r>
              <a:rPr lang="en-US" sz="1400" b="1" dirty="0" smtClean="0">
                <a:solidFill>
                  <a:srgbClr val="000000"/>
                </a:solidFill>
                <a:latin typeface="Arial" pitchFamily="34" charset="0"/>
                <a:ea typeface="ＭＳ Ｐゴシック" charset="0"/>
                <a:cs typeface="Arial" pitchFamily="34" charset="0"/>
              </a:rPr>
              <a:t>molecules</a:t>
            </a:r>
            <a:endParaRPr lang="en-US" sz="1400" b="1" dirty="0">
              <a:solidFill>
                <a:srgbClr val="000000"/>
              </a:solidFill>
              <a:latin typeface="Arial" pitchFamily="34" charset="0"/>
              <a:ea typeface="ＭＳ Ｐゴシック" charset="0"/>
              <a:cs typeface="Arial" pitchFamily="34" charset="0"/>
            </a:endParaRPr>
          </a:p>
        </p:txBody>
      </p:sp>
      <p:sp>
        <p:nvSpPr>
          <p:cNvPr id="11" name="TextBox 10"/>
          <p:cNvSpPr txBox="1"/>
          <p:nvPr/>
        </p:nvSpPr>
        <p:spPr>
          <a:xfrm>
            <a:off x="6519861" y="3790084"/>
            <a:ext cx="1462260" cy="789960"/>
          </a:xfrm>
          <a:prstGeom prst="rect">
            <a:avLst/>
          </a:prstGeom>
          <a:noFill/>
        </p:spPr>
        <p:txBody>
          <a:bodyPr wrap="none" rtlCol="0">
            <a:spAutoFit/>
          </a:bodyPr>
          <a:lstStyle/>
          <a:p>
            <a:pPr eaLnBrk="0" hangingPunct="0"/>
            <a:r>
              <a:rPr lang="en-US" sz="1600" b="1" dirty="0" smtClean="0">
                <a:solidFill>
                  <a:srgbClr val="FF0000"/>
                </a:solidFill>
                <a:latin typeface="Arial" pitchFamily="34" charset="0"/>
                <a:ea typeface="ＭＳ Ｐゴシック" charset="0"/>
                <a:cs typeface="Arial" pitchFamily="34" charset="0"/>
              </a:rPr>
              <a:t>Reaction-</a:t>
            </a:r>
          </a:p>
          <a:p>
            <a:pPr eaLnBrk="0" hangingPunct="0"/>
            <a:r>
              <a:rPr lang="en-US" sz="1600" b="1" dirty="0" smtClean="0">
                <a:solidFill>
                  <a:srgbClr val="FF0000"/>
                </a:solidFill>
                <a:latin typeface="Arial" pitchFamily="34" charset="0"/>
                <a:ea typeface="ＭＳ Ｐゴシック" charset="0"/>
                <a:cs typeface="Arial" pitchFamily="34" charset="0"/>
              </a:rPr>
              <a:t>center</a:t>
            </a:r>
          </a:p>
          <a:p>
            <a:pPr eaLnBrk="0" hangingPunct="0">
              <a:lnSpc>
                <a:spcPts val="1600"/>
              </a:lnSpc>
            </a:pPr>
            <a:r>
              <a:rPr lang="en-US" sz="1600" b="1" dirty="0" smtClean="0">
                <a:solidFill>
                  <a:srgbClr val="FF0000"/>
                </a:solidFill>
                <a:latin typeface="Arial" pitchFamily="34" charset="0"/>
                <a:ea typeface="ＭＳ Ｐゴシック" charset="0"/>
                <a:cs typeface="Arial" pitchFamily="34" charset="0"/>
              </a:rPr>
              <a:t>chlorophyll </a:t>
            </a:r>
            <a:r>
              <a:rPr lang="en-US" sz="1600" b="1" i="1" dirty="0">
                <a:solidFill>
                  <a:srgbClr val="FF0000"/>
                </a:solidFill>
                <a:latin typeface="Arial" pitchFamily="34" charset="0"/>
                <a:ea typeface="ＭＳ Ｐゴシック" charset="0"/>
                <a:cs typeface="Arial" pitchFamily="34" charset="0"/>
              </a:rPr>
              <a:t>a</a:t>
            </a:r>
          </a:p>
        </p:txBody>
      </p:sp>
      <p:sp>
        <p:nvSpPr>
          <p:cNvPr id="12" name="TextBox 11"/>
          <p:cNvSpPr txBox="1"/>
          <p:nvPr/>
        </p:nvSpPr>
        <p:spPr>
          <a:xfrm>
            <a:off x="6510887" y="2787124"/>
            <a:ext cx="1146468" cy="851515"/>
          </a:xfrm>
          <a:prstGeom prst="rect">
            <a:avLst/>
          </a:prstGeom>
          <a:noFill/>
        </p:spPr>
        <p:txBody>
          <a:bodyPr wrap="none" rtlCol="0">
            <a:spAutoFit/>
          </a:bodyPr>
          <a:lstStyle/>
          <a:p>
            <a:pPr eaLnBrk="0" hangingPunct="0"/>
            <a:r>
              <a:rPr lang="en-US" sz="1800" b="1" dirty="0" smtClean="0">
                <a:solidFill>
                  <a:srgbClr val="FF0000"/>
                </a:solidFill>
                <a:latin typeface="Arial" pitchFamily="34" charset="0"/>
                <a:ea typeface="ＭＳ Ｐゴシック" charset="0"/>
                <a:cs typeface="Arial" pitchFamily="34" charset="0"/>
              </a:rPr>
              <a:t>Primary</a:t>
            </a:r>
          </a:p>
          <a:p>
            <a:pPr eaLnBrk="0" hangingPunct="0"/>
            <a:r>
              <a:rPr lang="en-US" sz="1800" b="1" dirty="0" smtClean="0">
                <a:solidFill>
                  <a:srgbClr val="FF0000"/>
                </a:solidFill>
                <a:latin typeface="Arial" pitchFamily="34" charset="0"/>
                <a:ea typeface="ＭＳ Ｐゴシック" charset="0"/>
                <a:cs typeface="Arial" pitchFamily="34" charset="0"/>
              </a:rPr>
              <a:t>electron</a:t>
            </a:r>
          </a:p>
          <a:p>
            <a:pPr eaLnBrk="0" hangingPunct="0">
              <a:lnSpc>
                <a:spcPts val="1600"/>
              </a:lnSpc>
            </a:pPr>
            <a:r>
              <a:rPr lang="en-US" sz="1800" b="1" dirty="0" smtClean="0">
                <a:solidFill>
                  <a:srgbClr val="FF0000"/>
                </a:solidFill>
                <a:latin typeface="Arial" pitchFamily="34" charset="0"/>
                <a:ea typeface="ＭＳ Ｐゴシック" charset="0"/>
                <a:cs typeface="Arial" pitchFamily="34" charset="0"/>
              </a:rPr>
              <a:t>acceptor</a:t>
            </a:r>
            <a:endParaRPr lang="en-US" sz="1800" b="1" i="1" dirty="0">
              <a:solidFill>
                <a:srgbClr val="FF0000"/>
              </a:solidFill>
              <a:latin typeface="Arial" pitchFamily="34" charset="0"/>
              <a:ea typeface="ＭＳ Ｐゴシック" charset="0"/>
              <a:cs typeface="Arial" pitchFamily="34" charset="0"/>
            </a:endParaRPr>
          </a:p>
        </p:txBody>
      </p:sp>
      <p:sp>
        <p:nvSpPr>
          <p:cNvPr id="13" name="TextBox 12"/>
          <p:cNvSpPr txBox="1"/>
          <p:nvPr/>
        </p:nvSpPr>
        <p:spPr>
          <a:xfrm>
            <a:off x="8110709" y="3429000"/>
            <a:ext cx="939681" cy="523220"/>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Reaction</a:t>
            </a:r>
          </a:p>
          <a:p>
            <a:pPr eaLnBrk="0" hangingPunct="0"/>
            <a:r>
              <a:rPr lang="en-US" sz="1400" b="1" dirty="0" smtClean="0">
                <a:solidFill>
                  <a:srgbClr val="000000"/>
                </a:solidFill>
                <a:latin typeface="Arial" pitchFamily="34" charset="0"/>
                <a:ea typeface="ＭＳ Ｐゴシック" charset="0"/>
                <a:cs typeface="Arial" pitchFamily="34" charset="0"/>
              </a:rPr>
              <a:t>center</a:t>
            </a:r>
            <a:endParaRPr lang="en-US" sz="1400" b="1" i="1" dirty="0">
              <a:solidFill>
                <a:srgbClr val="000000"/>
              </a:solidFill>
              <a:latin typeface="Arial" pitchFamily="34" charset="0"/>
              <a:ea typeface="ＭＳ Ｐゴシック" charset="0"/>
              <a:cs typeface="Arial" pitchFamily="34" charset="0"/>
            </a:endParaRPr>
          </a:p>
        </p:txBody>
      </p:sp>
      <p:grpSp>
        <p:nvGrpSpPr>
          <p:cNvPr id="15" name="Group 14"/>
          <p:cNvGrpSpPr/>
          <p:nvPr/>
        </p:nvGrpSpPr>
        <p:grpSpPr>
          <a:xfrm>
            <a:off x="7906396" y="2979777"/>
            <a:ext cx="257176" cy="1457325"/>
            <a:chOff x="7758112" y="3152775"/>
            <a:chExt cx="257176" cy="1457325"/>
          </a:xfrm>
        </p:grpSpPr>
        <p:sp>
          <p:nvSpPr>
            <p:cNvPr id="4" name="Freeform 3"/>
            <p:cNvSpPr/>
            <p:nvPr/>
          </p:nvSpPr>
          <p:spPr bwMode="auto">
            <a:xfrm>
              <a:off x="7758112" y="3152775"/>
              <a:ext cx="138112" cy="1457325"/>
            </a:xfrm>
            <a:custGeom>
              <a:avLst/>
              <a:gdLst>
                <a:gd name="connsiteX0" fmla="*/ 9525 w 138112"/>
                <a:gd name="connsiteY0" fmla="*/ 0 h 1457325"/>
                <a:gd name="connsiteX1" fmla="*/ 138112 w 138112"/>
                <a:gd name="connsiteY1" fmla="*/ 0 h 1457325"/>
                <a:gd name="connsiteX2" fmla="*/ 138112 w 138112"/>
                <a:gd name="connsiteY2" fmla="*/ 1457325 h 1457325"/>
                <a:gd name="connsiteX3" fmla="*/ 0 w 138112"/>
                <a:gd name="connsiteY3" fmla="*/ 1457325 h 1457325"/>
              </a:gdLst>
              <a:ahLst/>
              <a:cxnLst>
                <a:cxn ang="0">
                  <a:pos x="connsiteX0" y="connsiteY0"/>
                </a:cxn>
                <a:cxn ang="0">
                  <a:pos x="connsiteX1" y="connsiteY1"/>
                </a:cxn>
                <a:cxn ang="0">
                  <a:pos x="connsiteX2" y="connsiteY2"/>
                </a:cxn>
                <a:cxn ang="0">
                  <a:pos x="connsiteX3" y="connsiteY3"/>
                </a:cxn>
              </a:cxnLst>
              <a:rect l="l" t="t" r="r" b="b"/>
              <a:pathLst>
                <a:path w="138112" h="1457325">
                  <a:moveTo>
                    <a:pt x="9525" y="0"/>
                  </a:moveTo>
                  <a:lnTo>
                    <a:pt x="138112" y="0"/>
                  </a:lnTo>
                  <a:lnTo>
                    <a:pt x="138112" y="1457325"/>
                  </a:lnTo>
                  <a:lnTo>
                    <a:pt x="0" y="145732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4" name="Freeform 13"/>
            <p:cNvSpPr/>
            <p:nvPr/>
          </p:nvSpPr>
          <p:spPr bwMode="auto">
            <a:xfrm>
              <a:off x="7886700" y="3886200"/>
              <a:ext cx="128588" cy="0"/>
            </a:xfrm>
            <a:custGeom>
              <a:avLst/>
              <a:gdLst>
                <a:gd name="connsiteX0" fmla="*/ 0 w 128588"/>
                <a:gd name="connsiteY0" fmla="*/ 0 h 0"/>
                <a:gd name="connsiteX1" fmla="*/ 128588 w 128588"/>
                <a:gd name="connsiteY1" fmla="*/ 0 h 0"/>
              </a:gdLst>
              <a:ahLst/>
              <a:cxnLst>
                <a:cxn ang="0">
                  <a:pos x="connsiteX0" y="connsiteY0"/>
                </a:cxn>
                <a:cxn ang="0">
                  <a:pos x="connsiteX1" y="connsiteY1"/>
                </a:cxn>
              </a:cxnLst>
              <a:rect l="l" t="t" r="r" b="b"/>
              <a:pathLst>
                <a:path w="128588">
                  <a:moveTo>
                    <a:pt x="0" y="0"/>
                  </a:moveTo>
                  <a:lnTo>
                    <a:pt x="128588"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grpSp>
      <p:sp>
        <p:nvSpPr>
          <p:cNvPr id="17" name="TextBox 16"/>
          <p:cNvSpPr txBox="1"/>
          <p:nvPr/>
        </p:nvSpPr>
        <p:spPr>
          <a:xfrm>
            <a:off x="5659984" y="3571526"/>
            <a:ext cx="901209" cy="523220"/>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Electron</a:t>
            </a:r>
          </a:p>
          <a:p>
            <a:pPr eaLnBrk="0" hangingPunct="0"/>
            <a:r>
              <a:rPr lang="en-US" sz="1400" b="1" dirty="0" smtClean="0">
                <a:solidFill>
                  <a:srgbClr val="000000"/>
                </a:solidFill>
                <a:latin typeface="Arial" pitchFamily="34" charset="0"/>
                <a:ea typeface="ＭＳ Ｐゴシック" charset="0"/>
                <a:cs typeface="Arial" pitchFamily="34" charset="0"/>
              </a:rPr>
              <a:t>transfer</a:t>
            </a:r>
            <a:endParaRPr lang="en-US" sz="1400" b="1" dirty="0">
              <a:solidFill>
                <a:srgbClr val="000000"/>
              </a:solidFill>
              <a:latin typeface="Arial" pitchFamily="34" charset="0"/>
              <a:ea typeface="ＭＳ Ｐゴシック" charset="0"/>
              <a:cs typeface="Arial" pitchFamily="34" charset="0"/>
            </a:endParaRPr>
          </a:p>
        </p:txBody>
      </p:sp>
      <p:sp>
        <p:nvSpPr>
          <p:cNvPr id="16" name="Freeform 15"/>
          <p:cNvSpPr/>
          <p:nvPr/>
        </p:nvSpPr>
        <p:spPr bwMode="auto">
          <a:xfrm>
            <a:off x="5480991" y="3271838"/>
            <a:ext cx="990600" cy="409575"/>
          </a:xfrm>
          <a:custGeom>
            <a:avLst/>
            <a:gdLst>
              <a:gd name="connsiteX0" fmla="*/ 990600 w 990600"/>
              <a:gd name="connsiteY0" fmla="*/ 0 h 409575"/>
              <a:gd name="connsiteX1" fmla="*/ 0 w 990600"/>
              <a:gd name="connsiteY1" fmla="*/ 409575 h 409575"/>
            </a:gdLst>
            <a:ahLst/>
            <a:cxnLst>
              <a:cxn ang="0">
                <a:pos x="connsiteX0" y="connsiteY0"/>
              </a:cxn>
              <a:cxn ang="0">
                <a:pos x="connsiteX1" y="connsiteY1"/>
              </a:cxn>
            </a:cxnLst>
            <a:rect l="l" t="t" r="r" b="b"/>
            <a:pathLst>
              <a:path w="990600" h="409575">
                <a:moveTo>
                  <a:pt x="990600" y="0"/>
                </a:moveTo>
                <a:lnTo>
                  <a:pt x="0" y="409575"/>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Times" pitchFamily="84" charset="0"/>
              <a:ea typeface="ＭＳ Ｐゴシック" charset="0"/>
            </a:endParaRPr>
          </a:p>
        </p:txBody>
      </p:sp>
      <p:sp>
        <p:nvSpPr>
          <p:cNvPr id="18" name="Freeform 17"/>
          <p:cNvSpPr/>
          <p:nvPr/>
        </p:nvSpPr>
        <p:spPr bwMode="auto">
          <a:xfrm>
            <a:off x="5623865" y="4529138"/>
            <a:ext cx="833437" cy="338137"/>
          </a:xfrm>
          <a:custGeom>
            <a:avLst/>
            <a:gdLst>
              <a:gd name="connsiteX0" fmla="*/ 142875 w 833437"/>
              <a:gd name="connsiteY0" fmla="*/ 0 h 338137"/>
              <a:gd name="connsiteX1" fmla="*/ 833437 w 833437"/>
              <a:gd name="connsiteY1" fmla="*/ 338137 h 338137"/>
              <a:gd name="connsiteX2" fmla="*/ 0 w 833437"/>
              <a:gd name="connsiteY2" fmla="*/ 228600 h 338137"/>
            </a:gdLst>
            <a:ahLst/>
            <a:cxnLst>
              <a:cxn ang="0">
                <a:pos x="connsiteX0" y="connsiteY0"/>
              </a:cxn>
              <a:cxn ang="0">
                <a:pos x="connsiteX1" y="connsiteY1"/>
              </a:cxn>
              <a:cxn ang="0">
                <a:pos x="connsiteX2" y="connsiteY2"/>
              </a:cxn>
            </a:cxnLst>
            <a:rect l="l" t="t" r="r" b="b"/>
            <a:pathLst>
              <a:path w="833437" h="338137">
                <a:moveTo>
                  <a:pt x="142875" y="0"/>
                </a:moveTo>
                <a:lnTo>
                  <a:pt x="833437" y="338137"/>
                </a:lnTo>
                <a:lnTo>
                  <a:pt x="0" y="228600"/>
                </a:lnTo>
              </a:path>
            </a:pathLst>
          </a:custGeom>
          <a:noFill/>
          <a:ln w="1270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9" name="Freeform 18"/>
          <p:cNvSpPr/>
          <p:nvPr/>
        </p:nvSpPr>
        <p:spPr bwMode="auto">
          <a:xfrm>
            <a:off x="5604816" y="4071937"/>
            <a:ext cx="923925" cy="0"/>
          </a:xfrm>
          <a:custGeom>
            <a:avLst/>
            <a:gdLst>
              <a:gd name="connsiteX0" fmla="*/ 923925 w 923925"/>
              <a:gd name="connsiteY0" fmla="*/ 0 h 0"/>
              <a:gd name="connsiteX1" fmla="*/ 0 w 923925"/>
              <a:gd name="connsiteY1" fmla="*/ 0 h 0"/>
            </a:gdLst>
            <a:ahLst/>
            <a:cxnLst>
              <a:cxn ang="0">
                <a:pos x="connsiteX0" y="connsiteY0"/>
              </a:cxn>
              <a:cxn ang="0">
                <a:pos x="connsiteX1" y="connsiteY1"/>
              </a:cxn>
            </a:cxnLst>
            <a:rect l="l" t="t" r="r" b="b"/>
            <a:pathLst>
              <a:path w="923925">
                <a:moveTo>
                  <a:pt x="923925" y="0"/>
                </a:moveTo>
                <a:lnTo>
                  <a:pt x="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0" name="Freeform 19"/>
          <p:cNvSpPr/>
          <p:nvPr/>
        </p:nvSpPr>
        <p:spPr bwMode="auto">
          <a:xfrm>
            <a:off x="4685653" y="4533900"/>
            <a:ext cx="519113" cy="514350"/>
          </a:xfrm>
          <a:custGeom>
            <a:avLst/>
            <a:gdLst>
              <a:gd name="connsiteX0" fmla="*/ 0 w 519113"/>
              <a:gd name="connsiteY0" fmla="*/ 514350 h 514350"/>
              <a:gd name="connsiteX1" fmla="*/ 519113 w 519113"/>
              <a:gd name="connsiteY1" fmla="*/ 0 h 514350"/>
            </a:gdLst>
            <a:ahLst/>
            <a:cxnLst>
              <a:cxn ang="0">
                <a:pos x="connsiteX0" y="connsiteY0"/>
              </a:cxn>
              <a:cxn ang="0">
                <a:pos x="connsiteX1" y="connsiteY1"/>
              </a:cxn>
            </a:cxnLst>
            <a:rect l="l" t="t" r="r" b="b"/>
            <a:pathLst>
              <a:path w="519113" h="514350">
                <a:moveTo>
                  <a:pt x="0" y="514350"/>
                </a:moveTo>
                <a:lnTo>
                  <a:pt x="519113"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2" name="TextBox 21"/>
          <p:cNvSpPr txBox="1"/>
          <p:nvPr/>
        </p:nvSpPr>
        <p:spPr>
          <a:xfrm>
            <a:off x="5361535" y="3758515"/>
            <a:ext cx="125034" cy="169277"/>
          </a:xfrm>
          <a:prstGeom prst="rect">
            <a:avLst/>
          </a:prstGeom>
          <a:noFill/>
        </p:spPr>
        <p:txBody>
          <a:bodyPr wrap="none" lIns="0" tIns="0" rIns="0" bIns="0" rtlCol="0">
            <a:spAutoFit/>
          </a:bodyPr>
          <a:lstStyle/>
          <a:p>
            <a:pPr eaLnBrk="0" hangingPunct="0"/>
            <a:r>
              <a:rPr lang="en-US" sz="1100" b="1" i="1" dirty="0" smtClean="0">
                <a:solidFill>
                  <a:srgbClr val="000000"/>
                </a:solidFill>
                <a:latin typeface="Arial" pitchFamily="34" charset="0"/>
                <a:ea typeface="ＭＳ Ｐゴシック" charset="0"/>
                <a:cs typeface="Arial" pitchFamily="34" charset="0"/>
              </a:rPr>
              <a:t>e</a:t>
            </a:r>
            <a:r>
              <a:rPr lang="en-US" sz="1000" b="1" baseline="30000" dirty="0" smtClean="0">
                <a:solidFill>
                  <a:srgbClr val="000000"/>
                </a:solidFill>
                <a:latin typeface="Symbol" pitchFamily="18" charset="2"/>
                <a:ea typeface="ＭＳ Ｐゴシック" charset="0"/>
                <a:cs typeface="Arial" pitchFamily="34" charset="0"/>
                <a:sym typeface="Symbol"/>
              </a:rPr>
              <a:t></a:t>
            </a:r>
            <a:endParaRPr lang="en-US" sz="1000" b="1" baseline="30000" dirty="0">
              <a:solidFill>
                <a:srgbClr val="000000"/>
              </a:solidFill>
              <a:latin typeface="Symbol" pitchFamily="18" charset="2"/>
              <a:ea typeface="ＭＳ Ｐゴシック" charset="0"/>
              <a:cs typeface="Arial" pitchFamily="34" charset="0"/>
            </a:endParaRPr>
          </a:p>
        </p:txBody>
      </p:sp>
      <p:grpSp>
        <p:nvGrpSpPr>
          <p:cNvPr id="23" name="Group 22"/>
          <p:cNvGrpSpPr/>
          <p:nvPr/>
        </p:nvGrpSpPr>
        <p:grpSpPr>
          <a:xfrm>
            <a:off x="2350441" y="2990850"/>
            <a:ext cx="622300" cy="968375"/>
            <a:chOff x="2498725" y="2990850"/>
            <a:chExt cx="622300" cy="968375"/>
          </a:xfrm>
        </p:grpSpPr>
        <p:sp>
          <p:nvSpPr>
            <p:cNvPr id="24" name="Freeform 23"/>
            <p:cNvSpPr/>
            <p:nvPr/>
          </p:nvSpPr>
          <p:spPr bwMode="auto">
            <a:xfrm>
              <a:off x="2806700" y="2990850"/>
              <a:ext cx="95250" cy="882650"/>
            </a:xfrm>
            <a:custGeom>
              <a:avLst/>
              <a:gdLst>
                <a:gd name="connsiteX0" fmla="*/ 95250 w 95250"/>
                <a:gd name="connsiteY0" fmla="*/ 0 h 882650"/>
                <a:gd name="connsiteX1" fmla="*/ 0 w 95250"/>
                <a:gd name="connsiteY1" fmla="*/ 882650 h 882650"/>
              </a:gdLst>
              <a:ahLst/>
              <a:cxnLst>
                <a:cxn ang="0">
                  <a:pos x="connsiteX0" y="connsiteY0"/>
                </a:cxn>
                <a:cxn ang="0">
                  <a:pos x="connsiteX1" y="connsiteY1"/>
                </a:cxn>
              </a:cxnLst>
              <a:rect l="l" t="t" r="r" b="b"/>
              <a:pathLst>
                <a:path w="95250" h="882650">
                  <a:moveTo>
                    <a:pt x="95250" y="0"/>
                  </a:moveTo>
                  <a:lnTo>
                    <a:pt x="0" y="88265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5" name="Freeform 24"/>
            <p:cNvSpPr/>
            <p:nvPr/>
          </p:nvSpPr>
          <p:spPr bwMode="auto">
            <a:xfrm>
              <a:off x="2498725" y="3867150"/>
              <a:ext cx="622300" cy="92075"/>
            </a:xfrm>
            <a:custGeom>
              <a:avLst/>
              <a:gdLst>
                <a:gd name="connsiteX0" fmla="*/ 0 w 622300"/>
                <a:gd name="connsiteY0" fmla="*/ 88900 h 92075"/>
                <a:gd name="connsiteX1" fmla="*/ 0 w 622300"/>
                <a:gd name="connsiteY1" fmla="*/ 0 h 92075"/>
                <a:gd name="connsiteX2" fmla="*/ 622300 w 622300"/>
                <a:gd name="connsiteY2" fmla="*/ 0 h 92075"/>
                <a:gd name="connsiteX3" fmla="*/ 622300 w 622300"/>
                <a:gd name="connsiteY3" fmla="*/ 92075 h 92075"/>
              </a:gdLst>
              <a:ahLst/>
              <a:cxnLst>
                <a:cxn ang="0">
                  <a:pos x="connsiteX0" y="connsiteY0"/>
                </a:cxn>
                <a:cxn ang="0">
                  <a:pos x="connsiteX1" y="connsiteY1"/>
                </a:cxn>
                <a:cxn ang="0">
                  <a:pos x="connsiteX2" y="connsiteY2"/>
                </a:cxn>
                <a:cxn ang="0">
                  <a:pos x="connsiteX3" y="connsiteY3"/>
                </a:cxn>
              </a:cxnLst>
              <a:rect l="l" t="t" r="r" b="b"/>
              <a:pathLst>
                <a:path w="622300" h="92075">
                  <a:moveTo>
                    <a:pt x="0" y="88900"/>
                  </a:moveTo>
                  <a:lnTo>
                    <a:pt x="0" y="0"/>
                  </a:lnTo>
                  <a:lnTo>
                    <a:pt x="622300" y="0"/>
                  </a:lnTo>
                  <a:lnTo>
                    <a:pt x="622300" y="920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grpSp>
      <p:sp>
        <p:nvSpPr>
          <p:cNvPr id="26" name="Freeform 25"/>
          <p:cNvSpPr/>
          <p:nvPr/>
        </p:nvSpPr>
        <p:spPr bwMode="auto">
          <a:xfrm>
            <a:off x="5450511" y="3986530"/>
            <a:ext cx="288925" cy="0"/>
          </a:xfrm>
          <a:custGeom>
            <a:avLst/>
            <a:gdLst>
              <a:gd name="connsiteX0" fmla="*/ 288925 w 288925"/>
              <a:gd name="connsiteY0" fmla="*/ 0 h 0"/>
              <a:gd name="connsiteX1" fmla="*/ 0 w 288925"/>
              <a:gd name="connsiteY1" fmla="*/ 0 h 0"/>
            </a:gdLst>
            <a:ahLst/>
            <a:cxnLst>
              <a:cxn ang="0">
                <a:pos x="connsiteX0" y="connsiteY0"/>
              </a:cxn>
              <a:cxn ang="0">
                <a:pos x="connsiteX1" y="connsiteY1"/>
              </a:cxn>
            </a:cxnLst>
            <a:rect l="l" t="t" r="r" b="b"/>
            <a:pathLst>
              <a:path w="288925">
                <a:moveTo>
                  <a:pt x="288925" y="0"/>
                </a:moveTo>
                <a:lnTo>
                  <a:pt x="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15975622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 y="1149096"/>
            <a:ext cx="8199120" cy="4559808"/>
          </a:xfrm>
          <a:prstGeom prst="rect">
            <a:avLst/>
          </a:prstGeom>
        </p:spPr>
      </p:pic>
      <p:sp>
        <p:nvSpPr>
          <p:cNvPr id="3" name="TextBox 2"/>
          <p:cNvSpPr txBox="1"/>
          <p:nvPr/>
        </p:nvSpPr>
        <p:spPr>
          <a:xfrm>
            <a:off x="895926" y="1071418"/>
            <a:ext cx="1030731" cy="400110"/>
          </a:xfrm>
          <a:prstGeom prst="rect">
            <a:avLst/>
          </a:prstGeom>
          <a:noFill/>
        </p:spPr>
        <p:txBody>
          <a:bodyPr wrap="none" rtlCol="0">
            <a:spAutoFit/>
          </a:bodyPr>
          <a:lstStyle/>
          <a:p>
            <a:pPr eaLnBrk="0" hangingPunct="0"/>
            <a:r>
              <a:rPr lang="en-US" sz="2000" b="1" dirty="0">
                <a:solidFill>
                  <a:srgbClr val="000000"/>
                </a:solidFill>
                <a:latin typeface="Cambria" panose="02040503050406030204" pitchFamily="18" charset="0"/>
                <a:ea typeface="ＭＳ Ｐゴシック" charset="0"/>
                <a:cs typeface="Arial" pitchFamily="34" charset="0"/>
              </a:rPr>
              <a:t>Photon</a:t>
            </a:r>
          </a:p>
        </p:txBody>
      </p:sp>
      <p:sp>
        <p:nvSpPr>
          <p:cNvPr id="5" name="TextBox 4"/>
          <p:cNvSpPr txBox="1"/>
          <p:nvPr/>
        </p:nvSpPr>
        <p:spPr>
          <a:xfrm>
            <a:off x="4899979" y="1523847"/>
            <a:ext cx="1203856" cy="1092607"/>
          </a:xfrm>
          <a:prstGeom prst="rect">
            <a:avLst/>
          </a:prstGeom>
          <a:noFill/>
        </p:spPr>
        <p:txBody>
          <a:bodyPr wrap="none" rtlCol="0">
            <a:spAutoFit/>
          </a:bodyPr>
          <a:lstStyle/>
          <a:p>
            <a:pPr eaLnBrk="0" hangingPunct="0"/>
            <a:r>
              <a:rPr lang="en-US" sz="2000" b="1" dirty="0" smtClean="0">
                <a:solidFill>
                  <a:srgbClr val="000000"/>
                </a:solidFill>
                <a:latin typeface="Cambria" panose="02040503050406030204" pitchFamily="18" charset="0"/>
                <a:ea typeface="ＭＳ Ｐゴシック" charset="0"/>
                <a:cs typeface="Arial" pitchFamily="34" charset="0"/>
              </a:rPr>
              <a:t>Primary</a:t>
            </a:r>
          </a:p>
          <a:p>
            <a:pPr eaLnBrk="0" hangingPunct="0">
              <a:lnSpc>
                <a:spcPts val="2700"/>
              </a:lnSpc>
            </a:pPr>
            <a:r>
              <a:rPr lang="en-US" sz="2000" b="1" dirty="0">
                <a:solidFill>
                  <a:srgbClr val="000000"/>
                </a:solidFill>
                <a:latin typeface="Cambria" panose="02040503050406030204" pitchFamily="18" charset="0"/>
                <a:ea typeface="ＭＳ Ｐゴシック" charset="0"/>
                <a:cs typeface="Arial" pitchFamily="34" charset="0"/>
              </a:rPr>
              <a:t>e</a:t>
            </a:r>
            <a:r>
              <a:rPr lang="en-US" sz="2000" b="1" dirty="0" smtClean="0">
                <a:solidFill>
                  <a:srgbClr val="000000"/>
                </a:solidFill>
                <a:latin typeface="Cambria" panose="02040503050406030204" pitchFamily="18" charset="0"/>
                <a:ea typeface="ＭＳ Ｐゴシック" charset="0"/>
                <a:cs typeface="Arial" pitchFamily="34" charset="0"/>
              </a:rPr>
              <a:t>lectron</a:t>
            </a:r>
          </a:p>
          <a:p>
            <a:pPr eaLnBrk="0" hangingPunct="0">
              <a:lnSpc>
                <a:spcPts val="2700"/>
              </a:lnSpc>
            </a:pPr>
            <a:r>
              <a:rPr lang="en-US" sz="2000" b="1" dirty="0" smtClean="0">
                <a:solidFill>
                  <a:srgbClr val="000000"/>
                </a:solidFill>
                <a:latin typeface="Cambria" panose="02040503050406030204" pitchFamily="18" charset="0"/>
                <a:ea typeface="ＭＳ Ｐゴシック" charset="0"/>
                <a:cs typeface="Arial" pitchFamily="34" charset="0"/>
              </a:rPr>
              <a:t>acceptor</a:t>
            </a:r>
            <a:endParaRPr lang="en-US" sz="2000" b="1" dirty="0">
              <a:solidFill>
                <a:srgbClr val="000000"/>
              </a:solidFill>
              <a:latin typeface="Cambria" panose="02040503050406030204" pitchFamily="18" charset="0"/>
              <a:ea typeface="ＭＳ Ｐゴシック" charset="0"/>
              <a:cs typeface="Arial" pitchFamily="34" charset="0"/>
            </a:endParaRPr>
          </a:p>
        </p:txBody>
      </p:sp>
      <p:sp>
        <p:nvSpPr>
          <p:cNvPr id="6" name="TextBox 5"/>
          <p:cNvSpPr txBox="1"/>
          <p:nvPr/>
        </p:nvSpPr>
        <p:spPr>
          <a:xfrm>
            <a:off x="4924986" y="2887559"/>
            <a:ext cx="1732526" cy="1092607"/>
          </a:xfrm>
          <a:prstGeom prst="rect">
            <a:avLst/>
          </a:prstGeom>
          <a:noFill/>
        </p:spPr>
        <p:txBody>
          <a:bodyPr wrap="none" rtlCol="0">
            <a:spAutoFit/>
          </a:bodyPr>
          <a:lstStyle/>
          <a:p>
            <a:pPr eaLnBrk="0" hangingPunct="0"/>
            <a:r>
              <a:rPr lang="en-US" sz="2000" b="1" dirty="0" smtClean="0">
                <a:solidFill>
                  <a:srgbClr val="000000"/>
                </a:solidFill>
                <a:latin typeface="Cambria" panose="02040503050406030204" pitchFamily="18" charset="0"/>
                <a:ea typeface="ＭＳ Ｐゴシック" charset="0"/>
                <a:cs typeface="Arial" pitchFamily="34" charset="0"/>
              </a:rPr>
              <a:t>Reaction-</a:t>
            </a:r>
          </a:p>
          <a:p>
            <a:pPr eaLnBrk="0" hangingPunct="0">
              <a:lnSpc>
                <a:spcPts val="2700"/>
              </a:lnSpc>
            </a:pPr>
            <a:r>
              <a:rPr lang="en-US" sz="2000" b="1" dirty="0" smtClean="0">
                <a:solidFill>
                  <a:srgbClr val="000000"/>
                </a:solidFill>
                <a:latin typeface="Cambria" panose="02040503050406030204" pitchFamily="18" charset="0"/>
                <a:ea typeface="ＭＳ Ｐゴシック" charset="0"/>
                <a:cs typeface="Arial" pitchFamily="34" charset="0"/>
              </a:rPr>
              <a:t>center</a:t>
            </a:r>
          </a:p>
          <a:p>
            <a:pPr eaLnBrk="0" hangingPunct="0">
              <a:lnSpc>
                <a:spcPts val="2700"/>
              </a:lnSpc>
            </a:pPr>
            <a:r>
              <a:rPr lang="en-US" sz="2000" b="1" dirty="0" smtClean="0">
                <a:solidFill>
                  <a:srgbClr val="000000"/>
                </a:solidFill>
                <a:latin typeface="Cambria" panose="02040503050406030204" pitchFamily="18" charset="0"/>
                <a:ea typeface="ＭＳ Ｐゴシック" charset="0"/>
                <a:cs typeface="Arial" pitchFamily="34" charset="0"/>
              </a:rPr>
              <a:t>chlorophyll </a:t>
            </a:r>
            <a:r>
              <a:rPr lang="en-US" sz="2000" b="1" i="1" dirty="0">
                <a:solidFill>
                  <a:srgbClr val="000000"/>
                </a:solidFill>
                <a:latin typeface="Cambria" panose="02040503050406030204" pitchFamily="18" charset="0"/>
                <a:ea typeface="ＭＳ Ｐゴシック" charset="0"/>
                <a:cs typeface="Arial" pitchFamily="34" charset="0"/>
              </a:rPr>
              <a:t>a</a:t>
            </a:r>
          </a:p>
        </p:txBody>
      </p:sp>
      <p:sp>
        <p:nvSpPr>
          <p:cNvPr id="7" name="TextBox 6"/>
          <p:cNvSpPr txBox="1"/>
          <p:nvPr/>
        </p:nvSpPr>
        <p:spPr>
          <a:xfrm>
            <a:off x="7262173" y="2583714"/>
            <a:ext cx="1218795" cy="759182"/>
          </a:xfrm>
          <a:prstGeom prst="rect">
            <a:avLst/>
          </a:prstGeom>
          <a:noFill/>
        </p:spPr>
        <p:txBody>
          <a:bodyPr wrap="none" rtlCol="0">
            <a:spAutoFit/>
          </a:bodyPr>
          <a:lstStyle/>
          <a:p>
            <a:pPr eaLnBrk="0" hangingPunct="0"/>
            <a:r>
              <a:rPr lang="en-US" sz="2000" b="1" dirty="0" smtClean="0">
                <a:solidFill>
                  <a:srgbClr val="000000"/>
                </a:solidFill>
                <a:latin typeface="Cambria" panose="02040503050406030204" pitchFamily="18" charset="0"/>
                <a:ea typeface="ＭＳ Ｐゴシック" charset="0"/>
                <a:cs typeface="Arial" pitchFamily="34" charset="0"/>
              </a:rPr>
              <a:t>Reaction</a:t>
            </a:r>
          </a:p>
          <a:p>
            <a:pPr eaLnBrk="0" hangingPunct="0">
              <a:lnSpc>
                <a:spcPts val="2800"/>
              </a:lnSpc>
            </a:pPr>
            <a:r>
              <a:rPr lang="en-US" sz="2000" b="1" dirty="0" smtClean="0">
                <a:solidFill>
                  <a:srgbClr val="000000"/>
                </a:solidFill>
                <a:latin typeface="Cambria" panose="02040503050406030204" pitchFamily="18" charset="0"/>
                <a:ea typeface="ＭＳ Ｐゴシック" charset="0"/>
                <a:cs typeface="Arial" pitchFamily="34" charset="0"/>
              </a:rPr>
              <a:t>center</a:t>
            </a:r>
            <a:endParaRPr lang="en-US" sz="2000" b="1" dirty="0">
              <a:solidFill>
                <a:srgbClr val="000000"/>
              </a:solidFill>
              <a:latin typeface="Cambria" panose="02040503050406030204" pitchFamily="18" charset="0"/>
              <a:ea typeface="ＭＳ Ｐゴシック" charset="0"/>
              <a:cs typeface="Arial" pitchFamily="34" charset="0"/>
            </a:endParaRPr>
          </a:p>
        </p:txBody>
      </p:sp>
      <p:grpSp>
        <p:nvGrpSpPr>
          <p:cNvPr id="9" name="Group 8"/>
          <p:cNvGrpSpPr/>
          <p:nvPr/>
        </p:nvGrpSpPr>
        <p:grpSpPr>
          <a:xfrm>
            <a:off x="6858000" y="1576388"/>
            <a:ext cx="414338" cy="2486025"/>
            <a:chOff x="6858000" y="1576388"/>
            <a:chExt cx="414338" cy="2486025"/>
          </a:xfrm>
        </p:grpSpPr>
        <p:sp>
          <p:nvSpPr>
            <p:cNvPr id="4" name="Freeform 3"/>
            <p:cNvSpPr/>
            <p:nvPr/>
          </p:nvSpPr>
          <p:spPr bwMode="auto">
            <a:xfrm>
              <a:off x="6858000" y="1576388"/>
              <a:ext cx="219075" cy="2486025"/>
            </a:xfrm>
            <a:custGeom>
              <a:avLst/>
              <a:gdLst>
                <a:gd name="connsiteX0" fmla="*/ 9525 w 219075"/>
                <a:gd name="connsiteY0" fmla="*/ 0 h 2486025"/>
                <a:gd name="connsiteX1" fmla="*/ 219075 w 219075"/>
                <a:gd name="connsiteY1" fmla="*/ 0 h 2486025"/>
                <a:gd name="connsiteX2" fmla="*/ 200025 w 219075"/>
                <a:gd name="connsiteY2" fmla="*/ 2486025 h 2486025"/>
                <a:gd name="connsiteX3" fmla="*/ 0 w 219075"/>
                <a:gd name="connsiteY3" fmla="*/ 2486025 h 2486025"/>
              </a:gdLst>
              <a:ahLst/>
              <a:cxnLst>
                <a:cxn ang="0">
                  <a:pos x="connsiteX0" y="connsiteY0"/>
                </a:cxn>
                <a:cxn ang="0">
                  <a:pos x="connsiteX1" y="connsiteY1"/>
                </a:cxn>
                <a:cxn ang="0">
                  <a:pos x="connsiteX2" y="connsiteY2"/>
                </a:cxn>
                <a:cxn ang="0">
                  <a:pos x="connsiteX3" y="connsiteY3"/>
                </a:cxn>
              </a:cxnLst>
              <a:rect l="l" t="t" r="r" b="b"/>
              <a:pathLst>
                <a:path w="219075" h="2486025">
                  <a:moveTo>
                    <a:pt x="9525" y="0"/>
                  </a:moveTo>
                  <a:lnTo>
                    <a:pt x="219075" y="0"/>
                  </a:lnTo>
                  <a:lnTo>
                    <a:pt x="200025" y="2486025"/>
                  </a:lnTo>
                  <a:lnTo>
                    <a:pt x="0" y="248602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2000" smtClean="0">
                <a:solidFill>
                  <a:srgbClr val="000000"/>
                </a:solidFill>
                <a:latin typeface="Cambria" panose="02040503050406030204" pitchFamily="18" charset="0"/>
                <a:ea typeface="ＭＳ Ｐゴシック" charset="0"/>
              </a:endParaRPr>
            </a:p>
          </p:txBody>
        </p:sp>
        <p:sp>
          <p:nvSpPr>
            <p:cNvPr id="8" name="Freeform 7"/>
            <p:cNvSpPr/>
            <p:nvPr/>
          </p:nvSpPr>
          <p:spPr bwMode="auto">
            <a:xfrm>
              <a:off x="7072313" y="2824163"/>
              <a:ext cx="200025" cy="0"/>
            </a:xfrm>
            <a:custGeom>
              <a:avLst/>
              <a:gdLst>
                <a:gd name="connsiteX0" fmla="*/ 0 w 200025"/>
                <a:gd name="connsiteY0" fmla="*/ 0 h 0"/>
                <a:gd name="connsiteX1" fmla="*/ 200025 w 200025"/>
                <a:gd name="connsiteY1" fmla="*/ 0 h 0"/>
              </a:gdLst>
              <a:ahLst/>
              <a:cxnLst>
                <a:cxn ang="0">
                  <a:pos x="connsiteX0" y="connsiteY0"/>
                </a:cxn>
                <a:cxn ang="0">
                  <a:pos x="connsiteX1" y="connsiteY1"/>
                </a:cxn>
              </a:cxnLst>
              <a:rect l="l" t="t" r="r" b="b"/>
              <a:pathLst>
                <a:path w="200025">
                  <a:moveTo>
                    <a:pt x="0" y="0"/>
                  </a:moveTo>
                  <a:lnTo>
                    <a:pt x="200025"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2000" smtClean="0">
                <a:solidFill>
                  <a:srgbClr val="000000"/>
                </a:solidFill>
                <a:latin typeface="Cambria" panose="02040503050406030204" pitchFamily="18" charset="0"/>
                <a:ea typeface="ＭＳ Ｐゴシック" charset="0"/>
              </a:endParaRPr>
            </a:p>
          </p:txBody>
        </p:sp>
      </p:grpSp>
      <p:sp>
        <p:nvSpPr>
          <p:cNvPr id="11" name="TextBox 10"/>
          <p:cNvSpPr txBox="1"/>
          <p:nvPr/>
        </p:nvSpPr>
        <p:spPr>
          <a:xfrm>
            <a:off x="4812232" y="4282974"/>
            <a:ext cx="1378904" cy="810478"/>
          </a:xfrm>
          <a:prstGeom prst="rect">
            <a:avLst/>
          </a:prstGeom>
          <a:noFill/>
        </p:spPr>
        <p:txBody>
          <a:bodyPr wrap="none" rtlCol="0">
            <a:spAutoFit/>
          </a:bodyPr>
          <a:lstStyle/>
          <a:p>
            <a:pPr eaLnBrk="0" hangingPunct="0">
              <a:lnSpc>
                <a:spcPts val="2800"/>
              </a:lnSpc>
            </a:pPr>
            <a:r>
              <a:rPr lang="en-US" sz="2000" b="1" dirty="0" smtClean="0">
                <a:solidFill>
                  <a:srgbClr val="000000"/>
                </a:solidFill>
                <a:latin typeface="Cambria" panose="02040503050406030204" pitchFamily="18" charset="0"/>
                <a:ea typeface="ＭＳ Ｐゴシック" charset="0"/>
                <a:cs typeface="Arial" pitchFamily="34" charset="0"/>
              </a:rPr>
              <a:t>Pigment</a:t>
            </a:r>
          </a:p>
          <a:p>
            <a:pPr eaLnBrk="0" hangingPunct="0">
              <a:lnSpc>
                <a:spcPts val="2800"/>
              </a:lnSpc>
            </a:pPr>
            <a:r>
              <a:rPr lang="en-US" sz="2000" b="1" dirty="0" smtClean="0">
                <a:solidFill>
                  <a:srgbClr val="000000"/>
                </a:solidFill>
                <a:latin typeface="Cambria" panose="02040503050406030204" pitchFamily="18" charset="0"/>
                <a:ea typeface="ＭＳ Ｐゴシック" charset="0"/>
                <a:cs typeface="Arial" pitchFamily="34" charset="0"/>
              </a:rPr>
              <a:t>molecules</a:t>
            </a:r>
            <a:endParaRPr lang="en-US" sz="2000" b="1" dirty="0">
              <a:solidFill>
                <a:srgbClr val="000000"/>
              </a:solidFill>
              <a:latin typeface="Cambria" panose="02040503050406030204" pitchFamily="18" charset="0"/>
              <a:ea typeface="ＭＳ Ｐゴシック" charset="0"/>
              <a:cs typeface="Arial" pitchFamily="34" charset="0"/>
            </a:endParaRPr>
          </a:p>
        </p:txBody>
      </p:sp>
      <p:sp>
        <p:nvSpPr>
          <p:cNvPr id="12" name="TextBox 11"/>
          <p:cNvSpPr txBox="1"/>
          <p:nvPr/>
        </p:nvSpPr>
        <p:spPr>
          <a:xfrm>
            <a:off x="2045602" y="5242258"/>
            <a:ext cx="1692964" cy="419987"/>
          </a:xfrm>
          <a:prstGeom prst="rect">
            <a:avLst/>
          </a:prstGeom>
          <a:noFill/>
        </p:spPr>
        <p:txBody>
          <a:bodyPr wrap="none" rtlCol="0">
            <a:spAutoFit/>
          </a:bodyPr>
          <a:lstStyle/>
          <a:p>
            <a:pPr eaLnBrk="0" hangingPunct="0">
              <a:lnSpc>
                <a:spcPts val="2800"/>
              </a:lnSpc>
            </a:pPr>
            <a:r>
              <a:rPr lang="en-US" sz="2000" b="1" dirty="0">
                <a:solidFill>
                  <a:srgbClr val="FF0000"/>
                </a:solidFill>
                <a:latin typeface="Cambria" panose="02040503050406030204" pitchFamily="18" charset="0"/>
                <a:ea typeface="ＭＳ Ｐゴシック" charset="0"/>
                <a:cs typeface="Arial" pitchFamily="34" charset="0"/>
              </a:rPr>
              <a:t>Photosystem</a:t>
            </a:r>
          </a:p>
        </p:txBody>
      </p:sp>
      <p:sp>
        <p:nvSpPr>
          <p:cNvPr id="13" name="TextBox 12"/>
          <p:cNvSpPr txBox="1"/>
          <p:nvPr/>
        </p:nvSpPr>
        <p:spPr>
          <a:xfrm>
            <a:off x="429592" y="4580145"/>
            <a:ext cx="1284198" cy="810478"/>
          </a:xfrm>
          <a:prstGeom prst="rect">
            <a:avLst/>
          </a:prstGeom>
          <a:noFill/>
        </p:spPr>
        <p:txBody>
          <a:bodyPr wrap="none" rtlCol="0">
            <a:spAutoFit/>
          </a:bodyPr>
          <a:lstStyle/>
          <a:p>
            <a:pPr eaLnBrk="0" hangingPunct="0">
              <a:lnSpc>
                <a:spcPts val="2800"/>
              </a:lnSpc>
            </a:pPr>
            <a:r>
              <a:rPr lang="en-US" sz="2000" b="1" dirty="0" smtClean="0">
                <a:solidFill>
                  <a:srgbClr val="000000"/>
                </a:solidFill>
                <a:latin typeface="Cambria" panose="02040503050406030204" pitchFamily="18" charset="0"/>
                <a:ea typeface="ＭＳ Ｐゴシック" charset="0"/>
                <a:cs typeface="Arial" pitchFamily="34" charset="0"/>
              </a:rPr>
              <a:t>Transfer</a:t>
            </a:r>
          </a:p>
          <a:p>
            <a:pPr eaLnBrk="0" hangingPunct="0">
              <a:lnSpc>
                <a:spcPts val="2800"/>
              </a:lnSpc>
            </a:pPr>
            <a:r>
              <a:rPr lang="en-US" sz="2000" b="1" dirty="0" smtClean="0">
                <a:solidFill>
                  <a:srgbClr val="000000"/>
                </a:solidFill>
                <a:latin typeface="Cambria" panose="02040503050406030204" pitchFamily="18" charset="0"/>
                <a:ea typeface="ＭＳ Ｐゴシック" charset="0"/>
                <a:cs typeface="Arial" pitchFamily="34" charset="0"/>
              </a:rPr>
              <a:t>of </a:t>
            </a:r>
            <a:r>
              <a:rPr lang="en-US" sz="2000" b="1" dirty="0">
                <a:solidFill>
                  <a:srgbClr val="000000"/>
                </a:solidFill>
                <a:latin typeface="Cambria" panose="02040503050406030204" pitchFamily="18" charset="0"/>
                <a:ea typeface="ＭＳ Ｐゴシック" charset="0"/>
                <a:cs typeface="Arial" pitchFamily="34" charset="0"/>
              </a:rPr>
              <a:t>energy</a:t>
            </a:r>
          </a:p>
        </p:txBody>
      </p:sp>
      <p:sp>
        <p:nvSpPr>
          <p:cNvPr id="10" name="Freeform 9"/>
          <p:cNvSpPr/>
          <p:nvPr/>
        </p:nvSpPr>
        <p:spPr bwMode="auto">
          <a:xfrm>
            <a:off x="3139440" y="1783080"/>
            <a:ext cx="1722120" cy="701040"/>
          </a:xfrm>
          <a:custGeom>
            <a:avLst/>
            <a:gdLst>
              <a:gd name="connsiteX0" fmla="*/ 1722120 w 1722120"/>
              <a:gd name="connsiteY0" fmla="*/ 0 h 701040"/>
              <a:gd name="connsiteX1" fmla="*/ 0 w 1722120"/>
              <a:gd name="connsiteY1" fmla="*/ 701040 h 701040"/>
            </a:gdLst>
            <a:ahLst/>
            <a:cxnLst>
              <a:cxn ang="0">
                <a:pos x="connsiteX0" y="connsiteY0"/>
              </a:cxn>
              <a:cxn ang="0">
                <a:pos x="connsiteX1" y="connsiteY1"/>
              </a:cxn>
            </a:cxnLst>
            <a:rect l="l" t="t" r="r" b="b"/>
            <a:pathLst>
              <a:path w="1722120" h="701040">
                <a:moveTo>
                  <a:pt x="1722120" y="0"/>
                </a:moveTo>
                <a:lnTo>
                  <a:pt x="0" y="70104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2000" smtClean="0">
              <a:solidFill>
                <a:srgbClr val="000000"/>
              </a:solidFill>
              <a:latin typeface="Cambria" panose="02040503050406030204" pitchFamily="18" charset="0"/>
              <a:ea typeface="ＭＳ Ｐゴシック" charset="0"/>
            </a:endParaRPr>
          </a:p>
        </p:txBody>
      </p:sp>
      <p:sp>
        <p:nvSpPr>
          <p:cNvPr id="14" name="Freeform 13"/>
          <p:cNvSpPr/>
          <p:nvPr/>
        </p:nvSpPr>
        <p:spPr bwMode="auto">
          <a:xfrm>
            <a:off x="3375660" y="3147060"/>
            <a:ext cx="1562100" cy="0"/>
          </a:xfrm>
          <a:custGeom>
            <a:avLst/>
            <a:gdLst>
              <a:gd name="connsiteX0" fmla="*/ 1562100 w 1562100"/>
              <a:gd name="connsiteY0" fmla="*/ 0 h 0"/>
              <a:gd name="connsiteX1" fmla="*/ 0 w 1562100"/>
              <a:gd name="connsiteY1" fmla="*/ 0 h 0"/>
            </a:gdLst>
            <a:ahLst/>
            <a:cxnLst>
              <a:cxn ang="0">
                <a:pos x="connsiteX0" y="connsiteY0"/>
              </a:cxn>
              <a:cxn ang="0">
                <a:pos x="connsiteX1" y="connsiteY1"/>
              </a:cxn>
            </a:cxnLst>
            <a:rect l="l" t="t" r="r" b="b"/>
            <a:pathLst>
              <a:path w="1562100">
                <a:moveTo>
                  <a:pt x="1562100" y="0"/>
                </a:moveTo>
                <a:lnTo>
                  <a:pt x="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2000" smtClean="0">
              <a:solidFill>
                <a:srgbClr val="000000"/>
              </a:solidFill>
              <a:latin typeface="Cambria" panose="02040503050406030204" pitchFamily="18" charset="0"/>
              <a:ea typeface="ＭＳ Ｐゴシック" charset="0"/>
            </a:endParaRPr>
          </a:p>
        </p:txBody>
      </p:sp>
      <p:sp>
        <p:nvSpPr>
          <p:cNvPr id="15" name="Freeform 14"/>
          <p:cNvSpPr/>
          <p:nvPr/>
        </p:nvSpPr>
        <p:spPr bwMode="auto">
          <a:xfrm>
            <a:off x="3078480" y="3002280"/>
            <a:ext cx="472440" cy="0"/>
          </a:xfrm>
          <a:custGeom>
            <a:avLst/>
            <a:gdLst>
              <a:gd name="connsiteX0" fmla="*/ 472440 w 472440"/>
              <a:gd name="connsiteY0" fmla="*/ 0 h 0"/>
              <a:gd name="connsiteX1" fmla="*/ 0 w 472440"/>
              <a:gd name="connsiteY1" fmla="*/ 0 h 0"/>
            </a:gdLst>
            <a:ahLst/>
            <a:cxnLst>
              <a:cxn ang="0">
                <a:pos x="connsiteX0" y="connsiteY0"/>
              </a:cxn>
              <a:cxn ang="0">
                <a:pos x="connsiteX1" y="connsiteY1"/>
              </a:cxn>
            </a:cxnLst>
            <a:rect l="l" t="t" r="r" b="b"/>
            <a:pathLst>
              <a:path w="472440">
                <a:moveTo>
                  <a:pt x="472440" y="0"/>
                </a:moveTo>
                <a:lnTo>
                  <a:pt x="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2000" smtClean="0">
              <a:solidFill>
                <a:srgbClr val="000000"/>
              </a:solidFill>
              <a:latin typeface="Cambria" panose="02040503050406030204" pitchFamily="18" charset="0"/>
              <a:ea typeface="ＭＳ Ｐゴシック" charset="0"/>
            </a:endParaRPr>
          </a:p>
        </p:txBody>
      </p:sp>
      <p:sp>
        <p:nvSpPr>
          <p:cNvPr id="16" name="Freeform 15"/>
          <p:cNvSpPr/>
          <p:nvPr/>
        </p:nvSpPr>
        <p:spPr bwMode="auto">
          <a:xfrm>
            <a:off x="3398520" y="3931920"/>
            <a:ext cx="1440180" cy="579120"/>
          </a:xfrm>
          <a:custGeom>
            <a:avLst/>
            <a:gdLst>
              <a:gd name="connsiteX0" fmla="*/ 236220 w 1440180"/>
              <a:gd name="connsiteY0" fmla="*/ 0 h 579120"/>
              <a:gd name="connsiteX1" fmla="*/ 1440180 w 1440180"/>
              <a:gd name="connsiteY1" fmla="*/ 579120 h 579120"/>
              <a:gd name="connsiteX2" fmla="*/ 0 w 1440180"/>
              <a:gd name="connsiteY2" fmla="*/ 388620 h 579120"/>
            </a:gdLst>
            <a:ahLst/>
            <a:cxnLst>
              <a:cxn ang="0">
                <a:pos x="connsiteX0" y="connsiteY0"/>
              </a:cxn>
              <a:cxn ang="0">
                <a:pos x="connsiteX1" y="connsiteY1"/>
              </a:cxn>
              <a:cxn ang="0">
                <a:pos x="connsiteX2" y="connsiteY2"/>
              </a:cxn>
            </a:cxnLst>
            <a:rect l="l" t="t" r="r" b="b"/>
            <a:pathLst>
              <a:path w="1440180" h="579120">
                <a:moveTo>
                  <a:pt x="236220" y="0"/>
                </a:moveTo>
                <a:lnTo>
                  <a:pt x="1440180" y="579120"/>
                </a:lnTo>
                <a:lnTo>
                  <a:pt x="0" y="388620"/>
                </a:lnTo>
              </a:path>
            </a:pathLst>
          </a:custGeom>
          <a:noFill/>
          <a:ln w="1270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2000" smtClean="0">
              <a:solidFill>
                <a:srgbClr val="000000"/>
              </a:solidFill>
              <a:latin typeface="Cambria" panose="02040503050406030204" pitchFamily="18" charset="0"/>
              <a:ea typeface="ＭＳ Ｐゴシック" charset="0"/>
            </a:endParaRPr>
          </a:p>
        </p:txBody>
      </p:sp>
      <p:sp>
        <p:nvSpPr>
          <p:cNvPr id="18" name="TextBox 17"/>
          <p:cNvSpPr txBox="1"/>
          <p:nvPr/>
        </p:nvSpPr>
        <p:spPr>
          <a:xfrm>
            <a:off x="3520440" y="2331303"/>
            <a:ext cx="1176348" cy="759182"/>
          </a:xfrm>
          <a:prstGeom prst="rect">
            <a:avLst/>
          </a:prstGeom>
          <a:noFill/>
        </p:spPr>
        <p:txBody>
          <a:bodyPr wrap="none" rtlCol="0">
            <a:spAutoFit/>
          </a:bodyPr>
          <a:lstStyle/>
          <a:p>
            <a:pPr eaLnBrk="0" hangingPunct="0"/>
            <a:r>
              <a:rPr lang="en-US" sz="2000" b="1" dirty="0" smtClean="0">
                <a:solidFill>
                  <a:srgbClr val="000000"/>
                </a:solidFill>
                <a:latin typeface="Cambria" panose="02040503050406030204" pitchFamily="18" charset="0"/>
                <a:ea typeface="ＭＳ Ｐゴシック" charset="0"/>
                <a:cs typeface="Arial" pitchFamily="34" charset="0"/>
              </a:rPr>
              <a:t>Electron</a:t>
            </a:r>
          </a:p>
          <a:p>
            <a:pPr eaLnBrk="0" hangingPunct="0">
              <a:lnSpc>
                <a:spcPts val="2800"/>
              </a:lnSpc>
            </a:pPr>
            <a:r>
              <a:rPr lang="en-US" sz="2000" b="1" dirty="0" smtClean="0">
                <a:solidFill>
                  <a:srgbClr val="000000"/>
                </a:solidFill>
                <a:latin typeface="Cambria" panose="02040503050406030204" pitchFamily="18" charset="0"/>
                <a:ea typeface="ＭＳ Ｐゴシック" charset="0"/>
                <a:cs typeface="Arial" pitchFamily="34" charset="0"/>
              </a:rPr>
              <a:t>transfer</a:t>
            </a:r>
            <a:endParaRPr lang="en-US" sz="2000" b="1" dirty="0">
              <a:solidFill>
                <a:srgbClr val="000000"/>
              </a:solidFill>
              <a:latin typeface="Cambria" panose="02040503050406030204" pitchFamily="18" charset="0"/>
              <a:ea typeface="ＭＳ Ｐゴシック" charset="0"/>
              <a:cs typeface="Arial" pitchFamily="34" charset="0"/>
            </a:endParaRPr>
          </a:p>
        </p:txBody>
      </p:sp>
      <p:sp>
        <p:nvSpPr>
          <p:cNvPr id="17" name="Freeform 16"/>
          <p:cNvSpPr/>
          <p:nvPr/>
        </p:nvSpPr>
        <p:spPr bwMode="auto">
          <a:xfrm>
            <a:off x="1783080" y="3939540"/>
            <a:ext cx="906780" cy="868680"/>
          </a:xfrm>
          <a:custGeom>
            <a:avLst/>
            <a:gdLst>
              <a:gd name="connsiteX0" fmla="*/ 0 w 906780"/>
              <a:gd name="connsiteY0" fmla="*/ 868680 h 868680"/>
              <a:gd name="connsiteX1" fmla="*/ 906780 w 906780"/>
              <a:gd name="connsiteY1" fmla="*/ 0 h 868680"/>
            </a:gdLst>
            <a:ahLst/>
            <a:cxnLst>
              <a:cxn ang="0">
                <a:pos x="connsiteX0" y="connsiteY0"/>
              </a:cxn>
              <a:cxn ang="0">
                <a:pos x="connsiteX1" y="connsiteY1"/>
              </a:cxn>
            </a:cxnLst>
            <a:rect l="l" t="t" r="r" b="b"/>
            <a:pathLst>
              <a:path w="906780" h="868680">
                <a:moveTo>
                  <a:pt x="0" y="868680"/>
                </a:moveTo>
                <a:lnTo>
                  <a:pt x="90678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2000" smtClean="0">
              <a:solidFill>
                <a:srgbClr val="000000"/>
              </a:solidFill>
              <a:latin typeface="Cambria" panose="02040503050406030204" pitchFamily="18" charset="0"/>
              <a:ea typeface="ＭＳ Ｐゴシック" charset="0"/>
            </a:endParaRPr>
          </a:p>
        </p:txBody>
      </p:sp>
      <p:sp>
        <p:nvSpPr>
          <p:cNvPr id="21" name="TextBox 20"/>
          <p:cNvSpPr txBox="1"/>
          <p:nvPr/>
        </p:nvSpPr>
        <p:spPr>
          <a:xfrm>
            <a:off x="2958839" y="2641019"/>
            <a:ext cx="222818" cy="307777"/>
          </a:xfrm>
          <a:prstGeom prst="rect">
            <a:avLst/>
          </a:prstGeom>
          <a:noFill/>
        </p:spPr>
        <p:txBody>
          <a:bodyPr wrap="none" lIns="0" tIns="0" rIns="0" bIns="0" rtlCol="0">
            <a:spAutoFit/>
          </a:bodyPr>
          <a:lstStyle/>
          <a:p>
            <a:pPr eaLnBrk="0" hangingPunct="0"/>
            <a:r>
              <a:rPr lang="en-US" sz="2000" b="1" i="1" dirty="0" smtClean="0">
                <a:solidFill>
                  <a:srgbClr val="000000"/>
                </a:solidFill>
                <a:latin typeface="Cambria" panose="02040503050406030204" pitchFamily="18" charset="0"/>
                <a:ea typeface="ＭＳ Ｐゴシック" charset="0"/>
                <a:cs typeface="Arial" pitchFamily="34" charset="0"/>
              </a:rPr>
              <a:t>e</a:t>
            </a:r>
            <a:r>
              <a:rPr lang="en-US" sz="2000" b="1" baseline="30000" dirty="0" smtClean="0">
                <a:solidFill>
                  <a:srgbClr val="000000"/>
                </a:solidFill>
                <a:latin typeface="Cambria" panose="02040503050406030204" pitchFamily="18" charset="0"/>
                <a:ea typeface="ＭＳ Ｐゴシック" charset="0"/>
                <a:cs typeface="Arial" pitchFamily="34" charset="0"/>
                <a:sym typeface="Symbol"/>
              </a:rPr>
              <a:t></a:t>
            </a:r>
            <a:endParaRPr lang="en-US" sz="2000" b="1" baseline="30000" dirty="0">
              <a:solidFill>
                <a:srgbClr val="000000"/>
              </a:solidFill>
              <a:latin typeface="Cambria" panose="02040503050406030204" pitchFamily="18" charset="0"/>
              <a:ea typeface="ＭＳ Ｐゴシック" charset="0"/>
              <a:cs typeface="Arial" pitchFamily="34" charset="0"/>
            </a:endParaRPr>
          </a:p>
        </p:txBody>
      </p:sp>
    </p:spTree>
    <p:extLst>
      <p:ext uri="{BB962C8B-B14F-4D97-AF65-F5344CB8AC3E}">
        <p14:creationId xmlns:p14="http://schemas.microsoft.com/office/powerpoint/2010/main" val="1135478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766353" y="2020389"/>
            <a:ext cx="8064137" cy="4156574"/>
          </a:xfrm>
        </p:spPr>
        <p:txBody>
          <a:bodyPr/>
          <a:lstStyle/>
          <a:p>
            <a:r>
              <a:rPr lang="en-US" b="1" dirty="0" smtClean="0">
                <a:latin typeface="Cambria" panose="02040503050406030204" pitchFamily="18" charset="0"/>
              </a:rPr>
              <a:t>There are several types of biofuels.</a:t>
            </a:r>
          </a:p>
          <a:p>
            <a:pPr lvl="1"/>
            <a:r>
              <a:rPr lang="en-US" sz="3200" b="1" dirty="0" smtClean="0">
                <a:solidFill>
                  <a:srgbClr val="FF0000"/>
                </a:solidFill>
                <a:latin typeface="Cambria" panose="02040503050406030204" pitchFamily="18" charset="0"/>
              </a:rPr>
              <a:t>Bioethanol</a:t>
            </a:r>
            <a:r>
              <a:rPr lang="zh-CN" altLang="en-US" sz="3200" b="1" dirty="0" smtClean="0">
                <a:solidFill>
                  <a:srgbClr val="FF0000"/>
                </a:solidFill>
                <a:latin typeface="楷体" panose="02010609060101010101" pitchFamily="49" charset="-122"/>
                <a:ea typeface="楷体" panose="02010609060101010101" pitchFamily="49" charset="-122"/>
              </a:rPr>
              <a:t>（生物乙醇）</a:t>
            </a:r>
            <a:r>
              <a:rPr lang="en-US" b="1" dirty="0" smtClean="0">
                <a:latin typeface="Cambria" panose="02040503050406030204" pitchFamily="18" charset="0"/>
              </a:rPr>
              <a:t>is a type of alcohol that is made from wheat, corn, sugar beets, and other food crops and can be used directly as a fuel source in specially designed vehicles or as a gasoline additive.</a:t>
            </a:r>
            <a:endParaRPr lang="en-US" b="1" dirty="0">
              <a:latin typeface="Cambria" panose="02040503050406030204" pitchFamily="18" charset="0"/>
            </a:endParaRPr>
          </a:p>
        </p:txBody>
      </p:sp>
      <p:sp>
        <p:nvSpPr>
          <p:cNvPr id="6" name="Rectangle 2"/>
          <p:cNvSpPr>
            <a:spLocks noGrp="1" noChangeArrowheads="1"/>
          </p:cNvSpPr>
          <p:nvPr>
            <p:ph type="title"/>
          </p:nvPr>
        </p:nvSpPr>
        <p:spPr>
          <a:xfrm>
            <a:off x="766354" y="489573"/>
            <a:ext cx="8177347" cy="958863"/>
          </a:xfrm>
        </p:spPr>
        <p:txBody>
          <a:bodyPr/>
          <a:lstStyle/>
          <a:p>
            <a:r>
              <a:rPr lang="en-US" sz="3600" dirty="0" smtClean="0">
                <a:solidFill>
                  <a:srgbClr val="FFC000"/>
                </a:solidFill>
                <a:latin typeface="Cambria" panose="02040503050406030204" pitchFamily="18" charset="0"/>
              </a:rPr>
              <a:t>Biology and Society: </a:t>
            </a:r>
            <a:br>
              <a:rPr lang="en-US" sz="3600" dirty="0" smtClean="0">
                <a:solidFill>
                  <a:srgbClr val="FFC000"/>
                </a:solidFill>
                <a:latin typeface="Cambria" panose="02040503050406030204" pitchFamily="18" charset="0"/>
              </a:rPr>
            </a:br>
            <a:r>
              <a:rPr lang="en-US" sz="3600" dirty="0" smtClean="0">
                <a:solidFill>
                  <a:srgbClr val="FFC000"/>
                </a:solidFill>
                <a:latin typeface="Cambria" panose="02040503050406030204" pitchFamily="18" charset="0"/>
              </a:rPr>
              <a:t>A Greasy Crime Wave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2846" y="463448"/>
            <a:ext cx="8543108" cy="590290"/>
          </a:xfrm>
        </p:spPr>
        <p:txBody>
          <a:bodyPr/>
          <a:lstStyle/>
          <a:p>
            <a:r>
              <a:rPr lang="en-US" sz="3400" dirty="0" smtClean="0">
                <a:solidFill>
                  <a:srgbClr val="FF0000"/>
                </a:solidFill>
                <a:latin typeface="Cambria" panose="02040503050406030204" pitchFamily="18" charset="0"/>
              </a:rPr>
              <a:t>How Photosystems Harvest Light Energy</a:t>
            </a:r>
          </a:p>
        </p:txBody>
      </p:sp>
      <p:sp>
        <p:nvSpPr>
          <p:cNvPr id="100355" name="Rectangle 3"/>
          <p:cNvSpPr>
            <a:spLocks noGrp="1" noChangeArrowheads="1"/>
          </p:cNvSpPr>
          <p:nvPr>
            <p:ph idx="1"/>
          </p:nvPr>
        </p:nvSpPr>
        <p:spPr>
          <a:xfrm>
            <a:off x="522513" y="1384662"/>
            <a:ext cx="8220891" cy="4801009"/>
          </a:xfrm>
        </p:spPr>
        <p:txBody>
          <a:bodyPr/>
          <a:lstStyle/>
          <a:p>
            <a:r>
              <a:rPr lang="en-US" sz="2400" b="1" dirty="0" smtClean="0">
                <a:latin typeface="Cambria" panose="02040503050406030204" pitchFamily="18" charset="0"/>
              </a:rPr>
              <a:t>This cluster of pigment molecules functions as a </a:t>
            </a:r>
            <a:r>
              <a:rPr lang="en-US" b="1" dirty="0" smtClean="0">
                <a:solidFill>
                  <a:srgbClr val="FF0000"/>
                </a:solidFill>
                <a:latin typeface="Cambria" panose="02040503050406030204" pitchFamily="18" charset="0"/>
              </a:rPr>
              <a:t>light-gathering antenna</a:t>
            </a:r>
            <a:r>
              <a:rPr lang="en-US" sz="2400" b="1" dirty="0" smtClean="0">
                <a:latin typeface="Cambria" panose="02040503050406030204" pitchFamily="18" charset="0"/>
              </a:rPr>
              <a:t>.</a:t>
            </a:r>
          </a:p>
          <a:p>
            <a:pPr lvl="1"/>
            <a:r>
              <a:rPr lang="en-US" sz="2400" b="1" dirty="0" smtClean="0">
                <a:latin typeface="Cambria" panose="02040503050406030204" pitchFamily="18" charset="0"/>
              </a:rPr>
              <a:t>When a photon strikes one of the pigment molecules, the energy jumps from molecule to molecule until it arrives at the reaction center of the photosystem. </a:t>
            </a:r>
          </a:p>
          <a:p>
            <a:pPr lvl="1"/>
            <a:r>
              <a:rPr lang="en-US" sz="2400" b="1" dirty="0" smtClean="0">
                <a:latin typeface="Cambria" panose="02040503050406030204" pitchFamily="18" charset="0"/>
              </a:rPr>
              <a:t>The reaction center consists of chlorophyll </a:t>
            </a:r>
            <a:r>
              <a:rPr lang="en-US" sz="2400" b="1" i="1" dirty="0" smtClean="0">
                <a:latin typeface="Cambria" panose="02040503050406030204" pitchFamily="18" charset="0"/>
              </a:rPr>
              <a:t>a</a:t>
            </a:r>
            <a:r>
              <a:rPr lang="en-US" sz="2400" b="1" dirty="0" smtClean="0">
                <a:latin typeface="Cambria" panose="02040503050406030204" pitchFamily="18" charset="0"/>
              </a:rPr>
              <a:t> molecules that sit next to a primary electron acceptor, which traps the light-excited electron from the chlorophyll </a:t>
            </a:r>
            <a:r>
              <a:rPr lang="en-US" sz="2400" b="1" i="1" dirty="0" smtClean="0">
                <a:latin typeface="Cambria" panose="02040503050406030204" pitchFamily="18" charset="0"/>
              </a:rPr>
              <a:t>a</a:t>
            </a:r>
            <a:r>
              <a:rPr lang="en-US" sz="2400" b="1" dirty="0" smtClean="0">
                <a:latin typeface="Cambria" panose="02040503050406030204" pitchFamily="18" charset="0"/>
              </a:rPr>
              <a:t> in the reaction center. </a:t>
            </a:r>
          </a:p>
          <a:p>
            <a:pPr lvl="1"/>
            <a:r>
              <a:rPr lang="en-US" sz="2400" b="1" dirty="0" smtClean="0">
                <a:latin typeface="Cambria" panose="02040503050406030204" pitchFamily="18" charset="0"/>
              </a:rPr>
              <a:t>Another team of molecules built into the thylakoid membrane then uses that trapped energy to make ATP and NADPH. </a:t>
            </a:r>
            <a:endParaRPr lang="en-US" sz="2400"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600892" y="585367"/>
            <a:ext cx="8543108" cy="958863"/>
          </a:xfrm>
        </p:spPr>
        <p:txBody>
          <a:bodyPr/>
          <a:lstStyle/>
          <a:p>
            <a:r>
              <a:rPr lang="en-US" sz="4000" dirty="0" smtClean="0">
                <a:solidFill>
                  <a:srgbClr val="FF0000"/>
                </a:solidFill>
                <a:latin typeface="Cambria" panose="02040503050406030204" pitchFamily="18" charset="0"/>
              </a:rPr>
              <a:t>How the Light Reactions Generate ATP and NADPH</a:t>
            </a:r>
          </a:p>
        </p:txBody>
      </p:sp>
      <p:sp>
        <p:nvSpPr>
          <p:cNvPr id="118787" name="Rectangle 3"/>
          <p:cNvSpPr>
            <a:spLocks noGrp="1" noChangeArrowheads="1"/>
          </p:cNvSpPr>
          <p:nvPr>
            <p:ph idx="1"/>
          </p:nvPr>
        </p:nvSpPr>
        <p:spPr>
          <a:xfrm>
            <a:off x="818606" y="2107474"/>
            <a:ext cx="7855131" cy="4586170"/>
          </a:xfrm>
        </p:spPr>
        <p:txBody>
          <a:bodyPr/>
          <a:lstStyle/>
          <a:p>
            <a:r>
              <a:rPr lang="en-US" b="1" dirty="0" smtClean="0">
                <a:latin typeface="Cambria" panose="02040503050406030204" pitchFamily="18" charset="0"/>
              </a:rPr>
              <a:t>Two photosystems cooperate in the light reactions:</a:t>
            </a:r>
          </a:p>
          <a:p>
            <a:pPr marL="971550" lvl="1" indent="-514350">
              <a:buFont typeface="+mj-lt"/>
              <a:buAutoNum type="arabicPeriod"/>
            </a:pPr>
            <a:r>
              <a:rPr lang="en-US" b="1" dirty="0" smtClean="0">
                <a:latin typeface="Cambria" panose="02040503050406030204" pitchFamily="18" charset="0"/>
              </a:rPr>
              <a:t>Photons excite electrons in the chlorophyll of the first photosystem. </a:t>
            </a:r>
          </a:p>
          <a:p>
            <a:pPr lvl="2"/>
            <a:r>
              <a:rPr lang="en-US" b="1" dirty="0" smtClean="0">
                <a:latin typeface="Cambria" panose="02040503050406030204" pitchFamily="18" charset="0"/>
              </a:rPr>
              <a:t>These photons are then trapped by the primary electron acceptor. </a:t>
            </a:r>
          </a:p>
          <a:p>
            <a:pPr lvl="2"/>
            <a:r>
              <a:rPr lang="en-US" b="1" dirty="0" smtClean="0">
                <a:latin typeface="Cambria" panose="02040503050406030204" pitchFamily="18" charset="0"/>
              </a:rPr>
              <a:t>This photosystem then replaces the lost electrons by extracting new ones from water. </a:t>
            </a:r>
          </a:p>
          <a:p>
            <a:pPr lvl="2"/>
            <a:r>
              <a:rPr lang="en-US" b="1" dirty="0" smtClean="0">
                <a:solidFill>
                  <a:srgbClr val="FF0000"/>
                </a:solidFill>
                <a:latin typeface="Cambria" panose="02040503050406030204" pitchFamily="18" charset="0"/>
              </a:rPr>
              <a:t>This is the step that releases O</a:t>
            </a:r>
            <a:r>
              <a:rPr lang="en-US" b="1" baseline="-25000" dirty="0" smtClean="0">
                <a:solidFill>
                  <a:srgbClr val="FF0000"/>
                </a:solidFill>
                <a:latin typeface="Cambria" panose="02040503050406030204" pitchFamily="18" charset="0"/>
              </a:rPr>
              <a:t>2</a:t>
            </a:r>
            <a:r>
              <a:rPr lang="en-US" b="1" dirty="0" smtClean="0">
                <a:solidFill>
                  <a:srgbClr val="FF0000"/>
                </a:solidFill>
                <a:latin typeface="Cambria" panose="02040503050406030204" pitchFamily="18" charset="0"/>
              </a:rPr>
              <a:t> during photosynthesis</a:t>
            </a:r>
            <a:r>
              <a:rPr lang="en-US" b="1" dirty="0" smtClean="0">
                <a:latin typeface="Cambria" panose="02040503050406030204" pitchFamily="18" charset="0"/>
              </a:rPr>
              <a: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658368"/>
            <a:ext cx="8546592" cy="5541264"/>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smtClean="0">
                <a:latin typeface="Arial" charset="0"/>
              </a:rPr>
              <a:t>Figure 7.10</a:t>
            </a:r>
            <a:endParaRPr lang="en-US" sz="1200" dirty="0">
              <a:latin typeface="Arial" charset="0"/>
            </a:endParaRPr>
          </a:p>
        </p:txBody>
      </p:sp>
      <p:sp>
        <p:nvSpPr>
          <p:cNvPr id="3" name="TextBox 2"/>
          <p:cNvSpPr txBox="1"/>
          <p:nvPr/>
        </p:nvSpPr>
        <p:spPr>
          <a:xfrm>
            <a:off x="4016730" y="1319212"/>
            <a:ext cx="861133" cy="523220"/>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Energy</a:t>
            </a:r>
          </a:p>
          <a:p>
            <a:pPr eaLnBrk="0" hangingPunct="0"/>
            <a:r>
              <a:rPr lang="en-US" sz="1400" b="1" dirty="0" smtClean="0">
                <a:solidFill>
                  <a:srgbClr val="000000"/>
                </a:solidFill>
                <a:latin typeface="Arial" pitchFamily="34" charset="0"/>
                <a:ea typeface="ＭＳ Ｐゴシック" charset="0"/>
                <a:cs typeface="Arial" pitchFamily="34" charset="0"/>
              </a:rPr>
              <a:t>to </a:t>
            </a:r>
            <a:r>
              <a:rPr lang="en-US" sz="1400" b="1" dirty="0">
                <a:solidFill>
                  <a:srgbClr val="000000"/>
                </a:solidFill>
                <a:latin typeface="Arial" pitchFamily="34" charset="0"/>
                <a:ea typeface="ＭＳ Ｐゴシック" charset="0"/>
                <a:cs typeface="Arial" pitchFamily="34" charset="0"/>
              </a:rPr>
              <a:t>make</a:t>
            </a:r>
          </a:p>
        </p:txBody>
      </p:sp>
      <p:sp>
        <p:nvSpPr>
          <p:cNvPr id="5" name="TextBox 4"/>
          <p:cNvSpPr txBox="1"/>
          <p:nvPr/>
        </p:nvSpPr>
        <p:spPr>
          <a:xfrm>
            <a:off x="4868337" y="1426933"/>
            <a:ext cx="530402"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ATP</a:t>
            </a:r>
          </a:p>
        </p:txBody>
      </p:sp>
      <p:sp>
        <p:nvSpPr>
          <p:cNvPr id="6" name="TextBox 5"/>
          <p:cNvSpPr txBox="1"/>
          <p:nvPr/>
        </p:nvSpPr>
        <p:spPr>
          <a:xfrm>
            <a:off x="7677335" y="796467"/>
            <a:ext cx="678391" cy="276999"/>
          </a:xfrm>
          <a:prstGeom prst="rect">
            <a:avLst/>
          </a:prstGeom>
          <a:noFill/>
        </p:spPr>
        <p:txBody>
          <a:bodyPr wrap="none" rtlCol="0">
            <a:spAutoFit/>
          </a:bodyPr>
          <a:lstStyle/>
          <a:p>
            <a:pPr eaLnBrk="0" hangingPunct="0"/>
            <a:r>
              <a:rPr lang="en-US" sz="1200" b="1" dirty="0" smtClean="0">
                <a:solidFill>
                  <a:srgbClr val="000000"/>
                </a:solidFill>
                <a:latin typeface="Arial" pitchFamily="34" charset="0"/>
                <a:ea typeface="ＭＳ Ｐゴシック" charset="0"/>
                <a:cs typeface="Arial" pitchFamily="34" charset="0"/>
              </a:rPr>
              <a:t>NADP</a:t>
            </a:r>
            <a:r>
              <a:rPr lang="en-US" sz="1200" b="1" baseline="30000" dirty="0" smtClean="0">
                <a:solidFill>
                  <a:srgbClr val="000000"/>
                </a:solidFill>
                <a:latin typeface="Symbol"/>
                <a:ea typeface="ＭＳ Ｐゴシック" charset="0"/>
                <a:cs typeface="Arial" pitchFamily="34" charset="0"/>
              </a:rPr>
              <a:t>+</a:t>
            </a:r>
            <a:endParaRPr lang="en-US" sz="1200" b="1" baseline="30000" dirty="0">
              <a:solidFill>
                <a:srgbClr val="000000"/>
              </a:solidFill>
              <a:latin typeface="Symbol"/>
              <a:ea typeface="ＭＳ Ｐゴシック" charset="0"/>
              <a:cs typeface="Arial" pitchFamily="34" charset="0"/>
            </a:endParaRPr>
          </a:p>
        </p:txBody>
      </p:sp>
      <p:sp>
        <p:nvSpPr>
          <p:cNvPr id="4" name="TextBox 3"/>
          <p:cNvSpPr txBox="1"/>
          <p:nvPr/>
        </p:nvSpPr>
        <p:spPr>
          <a:xfrm>
            <a:off x="6062665" y="708897"/>
            <a:ext cx="930063" cy="738664"/>
          </a:xfrm>
          <a:prstGeom prst="rect">
            <a:avLst/>
          </a:prstGeom>
          <a:noFill/>
        </p:spPr>
        <p:txBody>
          <a:bodyPr wrap="none"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Primary</a:t>
            </a:r>
          </a:p>
          <a:p>
            <a:pPr eaLnBrk="0" hangingPunct="0"/>
            <a:r>
              <a:rPr lang="en-US" sz="1400" b="1" dirty="0" smtClean="0">
                <a:solidFill>
                  <a:srgbClr val="FFFFFF"/>
                </a:solidFill>
                <a:latin typeface="Arial" pitchFamily="34" charset="0"/>
                <a:ea typeface="ＭＳ Ｐゴシック" charset="0"/>
                <a:cs typeface="Arial" pitchFamily="34" charset="0"/>
              </a:rPr>
              <a:t>electron</a:t>
            </a:r>
          </a:p>
          <a:p>
            <a:pPr eaLnBrk="0" hangingPunct="0"/>
            <a:r>
              <a:rPr lang="en-US" sz="1400" b="1" dirty="0" smtClean="0">
                <a:solidFill>
                  <a:srgbClr val="FFFFFF"/>
                </a:solidFill>
                <a:latin typeface="Arial" pitchFamily="34" charset="0"/>
                <a:ea typeface="ＭＳ Ｐゴシック" charset="0"/>
                <a:cs typeface="Arial" pitchFamily="34" charset="0"/>
              </a:rPr>
              <a:t>acceptor</a:t>
            </a:r>
            <a:endParaRPr lang="en-US" sz="1400" b="1" dirty="0">
              <a:solidFill>
                <a:srgbClr val="FFFFFF"/>
              </a:solidFill>
              <a:latin typeface="Arial" pitchFamily="34" charset="0"/>
              <a:ea typeface="ＭＳ Ｐゴシック" charset="0"/>
              <a:cs typeface="Arial" pitchFamily="34" charset="0"/>
            </a:endParaRPr>
          </a:p>
        </p:txBody>
      </p:sp>
      <p:sp>
        <p:nvSpPr>
          <p:cNvPr id="7" name="TextBox 6"/>
          <p:cNvSpPr txBox="1"/>
          <p:nvPr/>
        </p:nvSpPr>
        <p:spPr>
          <a:xfrm>
            <a:off x="6421671" y="1554064"/>
            <a:ext cx="216406" cy="184538"/>
          </a:xfrm>
          <a:prstGeom prst="rect">
            <a:avLst/>
          </a:prstGeom>
          <a:noFill/>
        </p:spPr>
        <p:txBody>
          <a:bodyPr wrap="none" lIns="0" tIns="0" rIns="0" bIns="0" rtlCol="0">
            <a:spAutoFit/>
          </a:bodyPr>
          <a:lstStyle/>
          <a:p>
            <a:pPr eaLnBrk="0" hangingPunct="0"/>
            <a:r>
              <a:rPr lang="en-US" sz="1199" b="1" dirty="0" smtClean="0">
                <a:solidFill>
                  <a:srgbClr val="000000"/>
                </a:solidFill>
                <a:latin typeface="Arial" pitchFamily="34" charset="0"/>
                <a:ea typeface="ＭＳ Ｐゴシック" charset="0"/>
                <a:cs typeface="Arial" pitchFamily="34" charset="0"/>
              </a:rPr>
              <a:t>2</a:t>
            </a:r>
            <a:r>
              <a:rPr lang="en-US" sz="1199" b="1" i="1" dirty="0" smtClean="0">
                <a:solidFill>
                  <a:srgbClr val="000000"/>
                </a:solidFill>
                <a:latin typeface="Arial" pitchFamily="34" charset="0"/>
                <a:ea typeface="ＭＳ Ｐゴシック" charset="0"/>
                <a:cs typeface="Arial" pitchFamily="34" charset="0"/>
              </a:rPr>
              <a:t>e</a:t>
            </a:r>
            <a:r>
              <a:rPr lang="en-US" sz="1000" b="1" baseline="30000" dirty="0" smtClean="0">
                <a:solidFill>
                  <a:srgbClr val="000000"/>
                </a:solidFill>
                <a:latin typeface="Symbol" pitchFamily="18" charset="2"/>
                <a:ea typeface="ＭＳ Ｐゴシック" charset="0"/>
                <a:cs typeface="Arial" pitchFamily="34" charset="0"/>
                <a:sym typeface="Symbol"/>
              </a:rPr>
              <a:t></a:t>
            </a:r>
            <a:endParaRPr lang="en-US" sz="1000" b="1" baseline="30000" dirty="0">
              <a:solidFill>
                <a:srgbClr val="000000"/>
              </a:solidFill>
              <a:latin typeface="Symbol" pitchFamily="18" charset="2"/>
              <a:ea typeface="ＭＳ Ｐゴシック" charset="0"/>
              <a:cs typeface="Arial" pitchFamily="34" charset="0"/>
            </a:endParaRPr>
          </a:p>
        </p:txBody>
      </p:sp>
      <p:sp>
        <p:nvSpPr>
          <p:cNvPr id="9" name="TextBox 8"/>
          <p:cNvSpPr txBox="1"/>
          <p:nvPr/>
        </p:nvSpPr>
        <p:spPr>
          <a:xfrm>
            <a:off x="7107028" y="944238"/>
            <a:ext cx="216406" cy="184538"/>
          </a:xfrm>
          <a:prstGeom prst="rect">
            <a:avLst/>
          </a:prstGeom>
          <a:noFill/>
        </p:spPr>
        <p:txBody>
          <a:bodyPr wrap="none" lIns="0" tIns="0" rIns="0" bIns="0" rtlCol="0">
            <a:spAutoFit/>
          </a:bodyPr>
          <a:lstStyle/>
          <a:p>
            <a:pPr eaLnBrk="0" hangingPunct="0"/>
            <a:r>
              <a:rPr lang="en-US" sz="1199" b="1" dirty="0" smtClean="0">
                <a:solidFill>
                  <a:srgbClr val="000000"/>
                </a:solidFill>
                <a:latin typeface="Arial" pitchFamily="34" charset="0"/>
                <a:ea typeface="ＭＳ Ｐゴシック" charset="0"/>
                <a:cs typeface="Arial" pitchFamily="34" charset="0"/>
              </a:rPr>
              <a:t>2</a:t>
            </a:r>
            <a:r>
              <a:rPr lang="en-US" sz="1199" b="1" i="1" dirty="0" smtClean="0">
                <a:solidFill>
                  <a:srgbClr val="000000"/>
                </a:solidFill>
                <a:latin typeface="Arial" pitchFamily="34" charset="0"/>
                <a:ea typeface="ＭＳ Ｐゴシック" charset="0"/>
                <a:cs typeface="Arial" pitchFamily="34" charset="0"/>
              </a:rPr>
              <a:t>e</a:t>
            </a:r>
            <a:r>
              <a:rPr lang="en-US" sz="1000" b="1" baseline="30000" dirty="0" smtClean="0">
                <a:solidFill>
                  <a:srgbClr val="000000"/>
                </a:solidFill>
                <a:latin typeface="Symbol" pitchFamily="18" charset="2"/>
                <a:ea typeface="ＭＳ Ｐゴシック" charset="0"/>
                <a:cs typeface="Arial" pitchFamily="34" charset="0"/>
                <a:sym typeface="Symbol"/>
              </a:rPr>
              <a:t></a:t>
            </a:r>
            <a:endParaRPr lang="en-US" sz="1000" b="1" baseline="30000" dirty="0">
              <a:solidFill>
                <a:srgbClr val="000000"/>
              </a:solidFill>
              <a:latin typeface="Symbol" pitchFamily="18" charset="2"/>
              <a:ea typeface="ＭＳ Ｐゴシック" charset="0"/>
              <a:cs typeface="Arial" pitchFamily="34" charset="0"/>
            </a:endParaRPr>
          </a:p>
        </p:txBody>
      </p:sp>
      <p:sp>
        <p:nvSpPr>
          <p:cNvPr id="10" name="TextBox 9"/>
          <p:cNvSpPr txBox="1"/>
          <p:nvPr/>
        </p:nvSpPr>
        <p:spPr>
          <a:xfrm>
            <a:off x="8159404" y="1991855"/>
            <a:ext cx="729687" cy="276999"/>
          </a:xfrm>
          <a:prstGeom prst="rect">
            <a:avLst/>
          </a:prstGeom>
          <a:noFill/>
        </p:spPr>
        <p:txBody>
          <a:bodyPr wrap="none" rtlCol="0">
            <a:spAutoFit/>
          </a:bodyPr>
          <a:lstStyle/>
          <a:p>
            <a:pPr eaLnBrk="0" hangingPunct="0"/>
            <a:r>
              <a:rPr lang="en-US" sz="1200" b="1" dirty="0" smtClean="0">
                <a:solidFill>
                  <a:srgbClr val="000000"/>
                </a:solidFill>
                <a:latin typeface="Arial" pitchFamily="34" charset="0"/>
                <a:ea typeface="ＭＳ Ｐゴシック" charset="0"/>
                <a:cs typeface="Arial" pitchFamily="34" charset="0"/>
              </a:rPr>
              <a:t>NADPH</a:t>
            </a:r>
            <a:endParaRPr lang="en-US" sz="1200" b="1" baseline="30000" dirty="0">
              <a:solidFill>
                <a:srgbClr val="000000"/>
              </a:solidFill>
              <a:latin typeface="Arial" pitchFamily="34" charset="0"/>
              <a:ea typeface="ＭＳ Ｐゴシック" charset="0"/>
              <a:cs typeface="Arial" pitchFamily="34" charset="0"/>
            </a:endParaRPr>
          </a:p>
        </p:txBody>
      </p:sp>
      <p:sp>
        <p:nvSpPr>
          <p:cNvPr id="11" name="TextBox 10"/>
          <p:cNvSpPr txBox="1"/>
          <p:nvPr/>
        </p:nvSpPr>
        <p:spPr>
          <a:xfrm>
            <a:off x="8333888" y="1833877"/>
            <a:ext cx="84960" cy="184538"/>
          </a:xfrm>
          <a:prstGeom prst="rect">
            <a:avLst/>
          </a:prstGeom>
          <a:noFill/>
        </p:spPr>
        <p:txBody>
          <a:bodyPr wrap="none" lIns="0" tIns="0" rIns="0" bIns="0" rtlCol="0">
            <a:spAutoFit/>
          </a:bodyPr>
          <a:lstStyle/>
          <a:p>
            <a:pPr algn="ctr" eaLnBrk="0" hangingPunct="0"/>
            <a:r>
              <a:rPr lang="en-US" sz="1199" b="1" dirty="0">
                <a:solidFill>
                  <a:srgbClr val="000000"/>
                </a:solidFill>
                <a:latin typeface="Symbol" pitchFamily="18" charset="2"/>
                <a:ea typeface="ＭＳ Ｐゴシック" charset="0"/>
                <a:cs typeface="Arial" pitchFamily="34" charset="0"/>
                <a:sym typeface="Symbol"/>
              </a:rPr>
              <a:t></a:t>
            </a:r>
            <a:endParaRPr lang="en-US" sz="1200" b="1" dirty="0">
              <a:solidFill>
                <a:srgbClr val="000000"/>
              </a:solidFill>
              <a:latin typeface="Symbol" pitchFamily="18" charset="2"/>
              <a:ea typeface="ＭＳ Ｐゴシック" charset="0"/>
              <a:cs typeface="Arial" pitchFamily="34" charset="0"/>
            </a:endParaRPr>
          </a:p>
        </p:txBody>
      </p:sp>
      <p:sp>
        <p:nvSpPr>
          <p:cNvPr id="12" name="TextBox 11"/>
          <p:cNvSpPr txBox="1"/>
          <p:nvPr/>
        </p:nvSpPr>
        <p:spPr>
          <a:xfrm>
            <a:off x="8580812" y="1831168"/>
            <a:ext cx="84960" cy="184538"/>
          </a:xfrm>
          <a:prstGeom prst="rect">
            <a:avLst/>
          </a:prstGeom>
          <a:noFill/>
        </p:spPr>
        <p:txBody>
          <a:bodyPr wrap="none" lIns="0" tIns="0" rIns="0" bIns="0" rtlCol="0">
            <a:spAutoFit/>
          </a:bodyPr>
          <a:lstStyle/>
          <a:p>
            <a:pPr algn="ctr" eaLnBrk="0" hangingPunct="0"/>
            <a:r>
              <a:rPr lang="en-US" sz="1199" b="1" dirty="0">
                <a:solidFill>
                  <a:srgbClr val="000000"/>
                </a:solidFill>
                <a:latin typeface="Symbol" pitchFamily="18" charset="2"/>
                <a:ea typeface="ＭＳ Ｐゴシック" charset="0"/>
                <a:cs typeface="Arial" pitchFamily="34" charset="0"/>
                <a:sym typeface="Symbol"/>
              </a:rPr>
              <a:t></a:t>
            </a:r>
            <a:endParaRPr lang="en-US" sz="1200" b="1" dirty="0">
              <a:solidFill>
                <a:srgbClr val="000000"/>
              </a:solidFill>
              <a:latin typeface="Symbol" pitchFamily="18" charset="2"/>
              <a:ea typeface="ＭＳ Ｐゴシック" charset="0"/>
              <a:cs typeface="Arial" pitchFamily="34" charset="0"/>
            </a:endParaRPr>
          </a:p>
        </p:txBody>
      </p:sp>
      <p:sp>
        <p:nvSpPr>
          <p:cNvPr id="13" name="TextBox 12"/>
          <p:cNvSpPr txBox="1"/>
          <p:nvPr/>
        </p:nvSpPr>
        <p:spPr>
          <a:xfrm>
            <a:off x="7611496" y="2397023"/>
            <a:ext cx="620683"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Light</a:t>
            </a:r>
            <a:endParaRPr lang="en-US" sz="1400" b="1" baseline="30000" dirty="0">
              <a:solidFill>
                <a:srgbClr val="000000"/>
              </a:solidFill>
              <a:latin typeface="Arial" pitchFamily="34" charset="0"/>
              <a:ea typeface="ＭＳ Ｐゴシック" charset="0"/>
              <a:cs typeface="Arial" pitchFamily="34" charset="0"/>
            </a:endParaRPr>
          </a:p>
        </p:txBody>
      </p:sp>
      <p:grpSp>
        <p:nvGrpSpPr>
          <p:cNvPr id="20" name="Group 19"/>
          <p:cNvGrpSpPr/>
          <p:nvPr/>
        </p:nvGrpSpPr>
        <p:grpSpPr>
          <a:xfrm>
            <a:off x="7025248" y="1417116"/>
            <a:ext cx="284052" cy="307777"/>
            <a:chOff x="7025248" y="1417116"/>
            <a:chExt cx="284052" cy="307777"/>
          </a:xfrm>
        </p:grpSpPr>
        <p:sp>
          <p:nvSpPr>
            <p:cNvPr id="19" name="Oval 18"/>
            <p:cNvSpPr>
              <a:spLocks noChangeAspect="1"/>
            </p:cNvSpPr>
            <p:nvPr/>
          </p:nvSpPr>
          <p:spPr bwMode="auto">
            <a:xfrm>
              <a:off x="7043830" y="1447561"/>
              <a:ext cx="246888" cy="246888"/>
            </a:xfrm>
            <a:prstGeom prst="ellipse">
              <a:avLst/>
            </a:prstGeom>
            <a:solidFill>
              <a:schemeClr val="bg1">
                <a:lumMod val="50000"/>
              </a:schemeClr>
            </a:solidFill>
            <a:ln w="12700" cap="flat" cmpd="sng" algn="ctr">
              <a:solidFill>
                <a:schemeClr val="bg1">
                  <a:lumMod val="50000"/>
                </a:schemeClr>
              </a:solidFill>
              <a:prstDash val="solid"/>
              <a:miter lim="800000"/>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lang="en-US" smtClean="0">
                <a:solidFill>
                  <a:srgbClr val="000000"/>
                </a:solidFill>
                <a:latin typeface="Times" pitchFamily="84" charset="0"/>
                <a:ea typeface="ＭＳ Ｐゴシック" charset="0"/>
              </a:endParaRPr>
            </a:p>
          </p:txBody>
        </p:sp>
        <p:sp>
          <p:nvSpPr>
            <p:cNvPr id="21" name="TextBox 20"/>
            <p:cNvSpPr txBox="1"/>
            <p:nvPr/>
          </p:nvSpPr>
          <p:spPr>
            <a:xfrm>
              <a:off x="7025248" y="1417116"/>
              <a:ext cx="284052" cy="307777"/>
            </a:xfrm>
            <a:prstGeom prst="rect">
              <a:avLst/>
            </a:prstGeom>
            <a:noFill/>
          </p:spPr>
          <p:txBody>
            <a:bodyPr wrap="none"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3</a:t>
              </a:r>
              <a:endParaRPr lang="en-US" sz="1400" b="1" baseline="30000" dirty="0">
                <a:solidFill>
                  <a:srgbClr val="FFFFFF"/>
                </a:solidFill>
                <a:latin typeface="Arial" pitchFamily="34" charset="0"/>
                <a:ea typeface="ＭＳ Ｐゴシック" charset="0"/>
                <a:cs typeface="Arial" pitchFamily="34" charset="0"/>
              </a:endParaRPr>
            </a:p>
          </p:txBody>
        </p:sp>
      </p:grpSp>
      <p:sp>
        <p:nvSpPr>
          <p:cNvPr id="23" name="TextBox 22"/>
          <p:cNvSpPr txBox="1"/>
          <p:nvPr/>
        </p:nvSpPr>
        <p:spPr>
          <a:xfrm>
            <a:off x="5939371" y="3625747"/>
            <a:ext cx="1148071" cy="738664"/>
          </a:xfrm>
          <a:prstGeom prst="rect">
            <a:avLst/>
          </a:prstGeom>
          <a:noFill/>
        </p:spPr>
        <p:txBody>
          <a:bodyPr wrap="none" rtlCol="0">
            <a:spAutoFit/>
          </a:bodyPr>
          <a:lstStyle/>
          <a:p>
            <a:pPr algn="ctr" eaLnBrk="0" hangingPunct="0"/>
            <a:r>
              <a:rPr lang="en-US" sz="1400" b="1" dirty="0" smtClean="0">
                <a:solidFill>
                  <a:srgbClr val="FFFFFF"/>
                </a:solidFill>
                <a:latin typeface="Arial" pitchFamily="34" charset="0"/>
                <a:ea typeface="ＭＳ Ｐゴシック" charset="0"/>
                <a:cs typeface="Arial" pitchFamily="34" charset="0"/>
              </a:rPr>
              <a:t>Reaction-</a:t>
            </a:r>
          </a:p>
          <a:p>
            <a:pPr algn="ctr" eaLnBrk="0" hangingPunct="0"/>
            <a:r>
              <a:rPr lang="en-US" sz="1400" b="1" dirty="0" smtClean="0">
                <a:solidFill>
                  <a:srgbClr val="FFFFFF"/>
                </a:solidFill>
                <a:latin typeface="Arial" pitchFamily="34" charset="0"/>
                <a:ea typeface="ＭＳ Ｐゴシック" charset="0"/>
                <a:cs typeface="Arial" pitchFamily="34" charset="0"/>
              </a:rPr>
              <a:t>center</a:t>
            </a:r>
          </a:p>
          <a:p>
            <a:pPr algn="ctr" eaLnBrk="0" hangingPunct="0"/>
            <a:r>
              <a:rPr lang="en-US" sz="1400" b="1" dirty="0" smtClean="0">
                <a:solidFill>
                  <a:srgbClr val="FFFFFF"/>
                </a:solidFill>
                <a:latin typeface="Arial" pitchFamily="34" charset="0"/>
                <a:ea typeface="ＭＳ Ｐゴシック" charset="0"/>
                <a:cs typeface="Arial" pitchFamily="34" charset="0"/>
              </a:rPr>
              <a:t>chlorophyll</a:t>
            </a:r>
            <a:endParaRPr lang="en-US" sz="1400" b="1" baseline="30000" dirty="0">
              <a:solidFill>
                <a:srgbClr val="FFFFFF"/>
              </a:solidFill>
              <a:latin typeface="Arial" pitchFamily="34" charset="0"/>
              <a:ea typeface="ＭＳ Ｐゴシック" charset="0"/>
              <a:cs typeface="Arial" pitchFamily="34" charset="0"/>
            </a:endParaRPr>
          </a:p>
        </p:txBody>
      </p:sp>
      <p:sp>
        <p:nvSpPr>
          <p:cNvPr id="24" name="TextBox 23"/>
          <p:cNvSpPr txBox="1"/>
          <p:nvPr/>
        </p:nvSpPr>
        <p:spPr>
          <a:xfrm>
            <a:off x="6182249" y="4633188"/>
            <a:ext cx="1620957" cy="646331"/>
          </a:xfrm>
          <a:prstGeom prst="rect">
            <a:avLst/>
          </a:prstGeom>
          <a:noFill/>
        </p:spPr>
        <p:txBody>
          <a:bodyPr wrap="none" rtlCol="0">
            <a:spAutoFit/>
          </a:bodyPr>
          <a:lstStyle/>
          <a:p>
            <a:pPr eaLnBrk="0" hangingPunct="0"/>
            <a:r>
              <a:rPr lang="en-US" sz="1800" b="1" dirty="0" smtClean="0">
                <a:solidFill>
                  <a:srgbClr val="FF0000"/>
                </a:solidFill>
                <a:latin typeface="Arial" pitchFamily="34" charset="0"/>
                <a:ea typeface="ＭＳ Ｐゴシック" charset="0"/>
                <a:cs typeface="Arial" pitchFamily="34" charset="0"/>
              </a:rPr>
              <a:t>Second</a:t>
            </a:r>
          </a:p>
          <a:p>
            <a:pPr eaLnBrk="0" hangingPunct="0"/>
            <a:r>
              <a:rPr lang="en-US" sz="1800" b="1" dirty="0" smtClean="0">
                <a:solidFill>
                  <a:srgbClr val="FF0000"/>
                </a:solidFill>
                <a:latin typeface="Arial" pitchFamily="34" charset="0"/>
                <a:ea typeface="ＭＳ Ｐゴシック" charset="0"/>
                <a:cs typeface="Arial" pitchFamily="34" charset="0"/>
              </a:rPr>
              <a:t>photosystem</a:t>
            </a:r>
            <a:endParaRPr lang="en-US" sz="1800" b="1" baseline="30000" dirty="0">
              <a:solidFill>
                <a:srgbClr val="FF0000"/>
              </a:solidFill>
              <a:latin typeface="Arial" pitchFamily="34" charset="0"/>
              <a:ea typeface="ＭＳ Ｐゴシック" charset="0"/>
              <a:cs typeface="Arial" pitchFamily="34" charset="0"/>
            </a:endParaRPr>
          </a:p>
        </p:txBody>
      </p:sp>
      <p:sp>
        <p:nvSpPr>
          <p:cNvPr id="25" name="TextBox 24"/>
          <p:cNvSpPr txBox="1"/>
          <p:nvPr/>
        </p:nvSpPr>
        <p:spPr>
          <a:xfrm>
            <a:off x="2066929" y="1503613"/>
            <a:ext cx="930063" cy="738664"/>
          </a:xfrm>
          <a:prstGeom prst="rect">
            <a:avLst/>
          </a:prstGeom>
          <a:noFill/>
        </p:spPr>
        <p:txBody>
          <a:bodyPr wrap="none"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Primary</a:t>
            </a:r>
          </a:p>
          <a:p>
            <a:pPr eaLnBrk="0" hangingPunct="0"/>
            <a:r>
              <a:rPr lang="en-US" sz="1400" b="1" dirty="0" smtClean="0">
                <a:solidFill>
                  <a:srgbClr val="FFFFFF"/>
                </a:solidFill>
                <a:latin typeface="Arial" pitchFamily="34" charset="0"/>
                <a:ea typeface="ＭＳ Ｐゴシック" charset="0"/>
                <a:cs typeface="Arial" pitchFamily="34" charset="0"/>
              </a:rPr>
              <a:t>electron</a:t>
            </a:r>
          </a:p>
          <a:p>
            <a:pPr eaLnBrk="0" hangingPunct="0"/>
            <a:r>
              <a:rPr lang="en-US" sz="1400" b="1" dirty="0" smtClean="0">
                <a:solidFill>
                  <a:srgbClr val="FFFFFF"/>
                </a:solidFill>
                <a:latin typeface="Arial" pitchFamily="34" charset="0"/>
                <a:ea typeface="ＭＳ Ｐゴシック" charset="0"/>
                <a:cs typeface="Arial" pitchFamily="34" charset="0"/>
              </a:rPr>
              <a:t>acceptor</a:t>
            </a:r>
            <a:endParaRPr lang="en-US" sz="1400" b="1" dirty="0">
              <a:solidFill>
                <a:srgbClr val="FFFFFF"/>
              </a:solidFill>
              <a:latin typeface="Arial" pitchFamily="34" charset="0"/>
              <a:ea typeface="ＭＳ Ｐゴシック" charset="0"/>
              <a:cs typeface="Arial" pitchFamily="34" charset="0"/>
            </a:endParaRPr>
          </a:p>
        </p:txBody>
      </p:sp>
      <p:sp>
        <p:nvSpPr>
          <p:cNvPr id="26" name="TextBox 25"/>
          <p:cNvSpPr txBox="1"/>
          <p:nvPr/>
        </p:nvSpPr>
        <p:spPr>
          <a:xfrm>
            <a:off x="829696" y="2968523"/>
            <a:ext cx="620683"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Light</a:t>
            </a:r>
            <a:endParaRPr lang="en-US" sz="1400" b="1" baseline="30000" dirty="0">
              <a:solidFill>
                <a:srgbClr val="000000"/>
              </a:solidFill>
              <a:latin typeface="Arial" pitchFamily="34" charset="0"/>
              <a:ea typeface="ＭＳ Ｐゴシック" charset="0"/>
              <a:cs typeface="Arial" pitchFamily="34" charset="0"/>
            </a:endParaRPr>
          </a:p>
        </p:txBody>
      </p:sp>
      <p:sp>
        <p:nvSpPr>
          <p:cNvPr id="27" name="TextBox 26"/>
          <p:cNvSpPr txBox="1"/>
          <p:nvPr/>
        </p:nvSpPr>
        <p:spPr>
          <a:xfrm>
            <a:off x="1953161" y="4386611"/>
            <a:ext cx="1148071" cy="738664"/>
          </a:xfrm>
          <a:prstGeom prst="rect">
            <a:avLst/>
          </a:prstGeom>
          <a:noFill/>
        </p:spPr>
        <p:txBody>
          <a:bodyPr wrap="none" rtlCol="0">
            <a:spAutoFit/>
          </a:bodyPr>
          <a:lstStyle/>
          <a:p>
            <a:pPr algn="ctr" eaLnBrk="0" hangingPunct="0"/>
            <a:r>
              <a:rPr lang="en-US" sz="1400" b="1" dirty="0" smtClean="0">
                <a:solidFill>
                  <a:srgbClr val="FFFFFF"/>
                </a:solidFill>
                <a:latin typeface="Arial" pitchFamily="34" charset="0"/>
                <a:ea typeface="ＭＳ Ｐゴシック" charset="0"/>
                <a:cs typeface="Arial" pitchFamily="34" charset="0"/>
              </a:rPr>
              <a:t>Reaction-</a:t>
            </a:r>
          </a:p>
          <a:p>
            <a:pPr algn="ctr" eaLnBrk="0" hangingPunct="0"/>
            <a:r>
              <a:rPr lang="en-US" sz="1400" b="1" dirty="0" smtClean="0">
                <a:solidFill>
                  <a:srgbClr val="FFFFFF"/>
                </a:solidFill>
                <a:latin typeface="Arial" pitchFamily="34" charset="0"/>
                <a:ea typeface="ＭＳ Ｐゴシック" charset="0"/>
                <a:cs typeface="Arial" pitchFamily="34" charset="0"/>
              </a:rPr>
              <a:t>center</a:t>
            </a:r>
          </a:p>
          <a:p>
            <a:pPr algn="ctr" eaLnBrk="0" hangingPunct="0"/>
            <a:r>
              <a:rPr lang="en-US" sz="1400" b="1" dirty="0" smtClean="0">
                <a:solidFill>
                  <a:srgbClr val="FFFFFF"/>
                </a:solidFill>
                <a:latin typeface="Arial" pitchFamily="34" charset="0"/>
                <a:ea typeface="ＭＳ Ｐゴシック" charset="0"/>
                <a:cs typeface="Arial" pitchFamily="34" charset="0"/>
              </a:rPr>
              <a:t>chlorophyll</a:t>
            </a:r>
            <a:endParaRPr lang="en-US" sz="1400" b="1" baseline="30000" dirty="0">
              <a:solidFill>
                <a:srgbClr val="FFFFFF"/>
              </a:solidFill>
              <a:latin typeface="Arial" pitchFamily="34" charset="0"/>
              <a:ea typeface="ＭＳ Ｐゴシック" charset="0"/>
              <a:cs typeface="Arial" pitchFamily="34" charset="0"/>
            </a:endParaRPr>
          </a:p>
        </p:txBody>
      </p:sp>
      <p:sp>
        <p:nvSpPr>
          <p:cNvPr id="28" name="TextBox 27"/>
          <p:cNvSpPr txBox="1"/>
          <p:nvPr/>
        </p:nvSpPr>
        <p:spPr>
          <a:xfrm>
            <a:off x="2224336" y="5452786"/>
            <a:ext cx="2100255" cy="830997"/>
          </a:xfrm>
          <a:prstGeom prst="rect">
            <a:avLst/>
          </a:prstGeom>
          <a:noFill/>
        </p:spPr>
        <p:txBody>
          <a:bodyPr wrap="none" rtlCol="0">
            <a:spAutoFit/>
          </a:bodyPr>
          <a:lstStyle/>
          <a:p>
            <a:pPr eaLnBrk="0" hangingPunct="0"/>
            <a:r>
              <a:rPr lang="en-US" b="1" dirty="0" smtClean="0">
                <a:solidFill>
                  <a:srgbClr val="FF0000"/>
                </a:solidFill>
                <a:latin typeface="Arial" pitchFamily="34" charset="0"/>
                <a:ea typeface="ＭＳ Ｐゴシック" charset="0"/>
                <a:cs typeface="Arial" pitchFamily="34" charset="0"/>
              </a:rPr>
              <a:t>First</a:t>
            </a:r>
          </a:p>
          <a:p>
            <a:pPr eaLnBrk="0" hangingPunct="0"/>
            <a:r>
              <a:rPr lang="en-US" b="1" dirty="0" smtClean="0">
                <a:solidFill>
                  <a:srgbClr val="FF0000"/>
                </a:solidFill>
                <a:latin typeface="Arial" pitchFamily="34" charset="0"/>
                <a:ea typeface="ＭＳ Ｐゴシック" charset="0"/>
                <a:cs typeface="Arial" pitchFamily="34" charset="0"/>
              </a:rPr>
              <a:t>photosystem</a:t>
            </a:r>
            <a:endParaRPr lang="en-US" b="1" baseline="30000" dirty="0">
              <a:solidFill>
                <a:srgbClr val="FF0000"/>
              </a:solidFill>
              <a:latin typeface="Arial" pitchFamily="34" charset="0"/>
              <a:ea typeface="ＭＳ Ｐゴシック" charset="0"/>
              <a:cs typeface="Arial" pitchFamily="34" charset="0"/>
            </a:endParaRPr>
          </a:p>
        </p:txBody>
      </p:sp>
      <p:sp>
        <p:nvSpPr>
          <p:cNvPr id="30" name="Oval 29"/>
          <p:cNvSpPr>
            <a:spLocks noChangeAspect="1"/>
          </p:cNvSpPr>
          <p:nvPr/>
        </p:nvSpPr>
        <p:spPr bwMode="auto">
          <a:xfrm>
            <a:off x="3274464" y="1765155"/>
            <a:ext cx="246888" cy="246888"/>
          </a:xfrm>
          <a:prstGeom prst="ellipse">
            <a:avLst/>
          </a:prstGeom>
          <a:solidFill>
            <a:schemeClr val="bg1">
              <a:lumMod val="50000"/>
            </a:schemeClr>
          </a:solidFill>
          <a:ln w="12700" cap="flat" cmpd="sng" algn="ctr">
            <a:solidFill>
              <a:schemeClr val="bg1">
                <a:lumMod val="50000"/>
              </a:schemeClr>
            </a:solidFill>
            <a:prstDash val="solid"/>
            <a:miter lim="800000"/>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lang="en-US" smtClean="0">
              <a:solidFill>
                <a:srgbClr val="000000"/>
              </a:solidFill>
              <a:latin typeface="Times" pitchFamily="84" charset="0"/>
              <a:ea typeface="ＭＳ Ｐゴシック" charset="0"/>
            </a:endParaRPr>
          </a:p>
        </p:txBody>
      </p:sp>
      <p:sp>
        <p:nvSpPr>
          <p:cNvPr id="31" name="TextBox 30"/>
          <p:cNvSpPr txBox="1"/>
          <p:nvPr/>
        </p:nvSpPr>
        <p:spPr>
          <a:xfrm>
            <a:off x="3255882" y="1734710"/>
            <a:ext cx="284052" cy="307777"/>
          </a:xfrm>
          <a:prstGeom prst="rect">
            <a:avLst/>
          </a:prstGeom>
          <a:noFill/>
        </p:spPr>
        <p:txBody>
          <a:bodyPr wrap="none"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2</a:t>
            </a:r>
            <a:endParaRPr lang="en-US" sz="1400" b="1" baseline="30000" dirty="0">
              <a:solidFill>
                <a:srgbClr val="FFFFFF"/>
              </a:solidFill>
              <a:latin typeface="Arial" pitchFamily="34" charset="0"/>
              <a:ea typeface="ＭＳ Ｐゴシック" charset="0"/>
              <a:cs typeface="Arial" pitchFamily="34" charset="0"/>
            </a:endParaRPr>
          </a:p>
        </p:txBody>
      </p:sp>
      <p:sp>
        <p:nvSpPr>
          <p:cNvPr id="32" name="TextBox 31"/>
          <p:cNvSpPr txBox="1"/>
          <p:nvPr/>
        </p:nvSpPr>
        <p:spPr>
          <a:xfrm>
            <a:off x="1317878" y="4064862"/>
            <a:ext cx="284052" cy="307777"/>
          </a:xfrm>
          <a:prstGeom prst="rect">
            <a:avLst/>
          </a:prstGeom>
          <a:noFill/>
        </p:spPr>
        <p:txBody>
          <a:bodyPr wrap="none"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1</a:t>
            </a:r>
            <a:endParaRPr lang="en-US" sz="1400" b="1" baseline="30000" dirty="0">
              <a:solidFill>
                <a:srgbClr val="FFFFFF"/>
              </a:solidFill>
              <a:latin typeface="Arial" pitchFamily="34" charset="0"/>
              <a:ea typeface="ＭＳ Ｐゴシック" charset="0"/>
              <a:cs typeface="Arial" pitchFamily="34" charset="0"/>
            </a:endParaRPr>
          </a:p>
        </p:txBody>
      </p:sp>
      <p:sp>
        <p:nvSpPr>
          <p:cNvPr id="33" name="TextBox 32"/>
          <p:cNvSpPr txBox="1"/>
          <p:nvPr/>
        </p:nvSpPr>
        <p:spPr>
          <a:xfrm>
            <a:off x="1462931" y="5235338"/>
            <a:ext cx="216406" cy="184538"/>
          </a:xfrm>
          <a:prstGeom prst="rect">
            <a:avLst/>
          </a:prstGeom>
          <a:noFill/>
        </p:spPr>
        <p:txBody>
          <a:bodyPr wrap="none" lIns="0" tIns="0" rIns="0" bIns="0" rtlCol="0">
            <a:spAutoFit/>
          </a:bodyPr>
          <a:lstStyle/>
          <a:p>
            <a:pPr eaLnBrk="0" hangingPunct="0"/>
            <a:r>
              <a:rPr lang="en-US" sz="1199" b="1" dirty="0" smtClean="0">
                <a:solidFill>
                  <a:srgbClr val="000000"/>
                </a:solidFill>
                <a:latin typeface="Arial" pitchFamily="34" charset="0"/>
                <a:ea typeface="ＭＳ Ｐゴシック" charset="0"/>
                <a:cs typeface="Arial" pitchFamily="34" charset="0"/>
              </a:rPr>
              <a:t>2</a:t>
            </a:r>
            <a:r>
              <a:rPr lang="en-US" sz="1199" b="1" i="1" dirty="0" smtClean="0">
                <a:solidFill>
                  <a:srgbClr val="000000"/>
                </a:solidFill>
                <a:latin typeface="Arial" pitchFamily="34" charset="0"/>
                <a:ea typeface="ＭＳ Ｐゴシック" charset="0"/>
                <a:cs typeface="Arial" pitchFamily="34" charset="0"/>
              </a:rPr>
              <a:t>e</a:t>
            </a:r>
            <a:r>
              <a:rPr lang="en-US" sz="1000" b="1" baseline="30000" dirty="0" smtClean="0">
                <a:solidFill>
                  <a:srgbClr val="000000"/>
                </a:solidFill>
                <a:latin typeface="Symbol" pitchFamily="18" charset="2"/>
                <a:ea typeface="ＭＳ Ｐゴシック" charset="0"/>
                <a:cs typeface="Arial" pitchFamily="34" charset="0"/>
                <a:sym typeface="Symbol"/>
              </a:rPr>
              <a:t></a:t>
            </a:r>
            <a:endParaRPr lang="en-US" sz="1000" b="1" baseline="30000" dirty="0">
              <a:solidFill>
                <a:srgbClr val="000000"/>
              </a:solidFill>
              <a:latin typeface="Symbol" pitchFamily="18" charset="2"/>
              <a:ea typeface="ＭＳ Ｐゴシック" charset="0"/>
              <a:cs typeface="Arial" pitchFamily="34" charset="0"/>
            </a:endParaRPr>
          </a:p>
        </p:txBody>
      </p:sp>
      <p:sp>
        <p:nvSpPr>
          <p:cNvPr id="34" name="TextBox 33"/>
          <p:cNvSpPr txBox="1"/>
          <p:nvPr/>
        </p:nvSpPr>
        <p:spPr>
          <a:xfrm>
            <a:off x="385792" y="4850157"/>
            <a:ext cx="336631" cy="215444"/>
          </a:xfrm>
          <a:prstGeom prst="rect">
            <a:avLst/>
          </a:prstGeom>
          <a:noFill/>
        </p:spPr>
        <p:txBody>
          <a:bodyPr wrap="none" lIns="0" tIns="0" rIns="0" bIns="0" rtlCol="0">
            <a:spAutoFit/>
          </a:bodyPr>
          <a:lstStyle/>
          <a:p>
            <a:pPr eaLnBrk="0" hangingPunct="0"/>
            <a:r>
              <a:rPr lang="en-US" sz="1400" b="1" dirty="0">
                <a:solidFill>
                  <a:srgbClr val="FFFFFF"/>
                </a:solidFill>
                <a:latin typeface="Arial" pitchFamily="34" charset="0"/>
                <a:ea typeface="ＭＳ Ｐゴシック" charset="0"/>
                <a:cs typeface="Arial" pitchFamily="34" charset="0"/>
              </a:rPr>
              <a:t>H</a:t>
            </a:r>
            <a:r>
              <a:rPr lang="en-US" sz="1400" b="1" baseline="-25000" dirty="0">
                <a:solidFill>
                  <a:srgbClr val="FFFFFF"/>
                </a:solidFill>
                <a:latin typeface="Arial" pitchFamily="34" charset="0"/>
                <a:ea typeface="ＭＳ Ｐゴシック" charset="0"/>
                <a:cs typeface="Arial" pitchFamily="34" charset="0"/>
              </a:rPr>
              <a:t>2</a:t>
            </a:r>
            <a:r>
              <a:rPr lang="en-US" sz="1400" b="1" dirty="0">
                <a:solidFill>
                  <a:srgbClr val="FFFFFF"/>
                </a:solidFill>
                <a:latin typeface="Arial" pitchFamily="34" charset="0"/>
                <a:ea typeface="ＭＳ Ｐゴシック" charset="0"/>
                <a:cs typeface="Arial" pitchFamily="34" charset="0"/>
              </a:rPr>
              <a:t>O</a:t>
            </a:r>
            <a:endParaRPr lang="en-US" sz="1400" b="1" baseline="30000" dirty="0">
              <a:solidFill>
                <a:srgbClr val="FFFFFF"/>
              </a:solidFill>
              <a:latin typeface="Arial" pitchFamily="34" charset="0"/>
              <a:ea typeface="ＭＳ Ｐゴシック" charset="0"/>
              <a:cs typeface="Arial" pitchFamily="34" charset="0"/>
            </a:endParaRPr>
          </a:p>
        </p:txBody>
      </p:sp>
      <p:sp>
        <p:nvSpPr>
          <p:cNvPr id="35" name="TextBox 34"/>
          <p:cNvSpPr txBox="1"/>
          <p:nvPr/>
        </p:nvSpPr>
        <p:spPr>
          <a:xfrm>
            <a:off x="402335" y="5785591"/>
            <a:ext cx="737702"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2 </a:t>
            </a:r>
            <a:r>
              <a:rPr lang="en-US" sz="1400" b="1" dirty="0" smtClean="0">
                <a:solidFill>
                  <a:srgbClr val="000000"/>
                </a:solidFill>
                <a:latin typeface="Arial" pitchFamily="34" charset="0"/>
                <a:ea typeface="ＭＳ Ｐゴシック" charset="0"/>
                <a:cs typeface="Arial" pitchFamily="34" charset="0"/>
              </a:rPr>
              <a:t>H</a:t>
            </a:r>
            <a:r>
              <a:rPr lang="en-US" sz="1400" b="1" baseline="30000" dirty="0" smtClean="0">
                <a:solidFill>
                  <a:srgbClr val="000000"/>
                </a:solidFill>
                <a:latin typeface="Symbol"/>
                <a:ea typeface="ＭＳ Ｐゴシック" charset="0"/>
                <a:cs typeface="Arial" pitchFamily="34" charset="0"/>
              </a:rPr>
              <a:t>+</a:t>
            </a:r>
            <a:r>
              <a:rPr lang="en-US" sz="1400" b="1" dirty="0" smtClean="0">
                <a:solidFill>
                  <a:srgbClr val="000000"/>
                </a:solidFill>
                <a:latin typeface="Arial" pitchFamily="34" charset="0"/>
                <a:ea typeface="ＭＳ Ｐゴシック" charset="0"/>
                <a:cs typeface="Arial" pitchFamily="34" charset="0"/>
              </a:rPr>
              <a:t> </a:t>
            </a:r>
            <a:r>
              <a:rPr lang="en-US" sz="1400" b="1" dirty="0" smtClean="0">
                <a:solidFill>
                  <a:srgbClr val="000000"/>
                </a:solidFill>
                <a:latin typeface="Symbol"/>
                <a:ea typeface="ＭＳ Ｐゴシック" charset="0"/>
                <a:cs typeface="Arial" pitchFamily="34" charset="0"/>
              </a:rPr>
              <a:t>+</a:t>
            </a:r>
            <a:r>
              <a:rPr lang="en-US" sz="1400" b="1" dirty="0" smtClean="0">
                <a:solidFill>
                  <a:srgbClr val="000000"/>
                </a:solidFill>
                <a:latin typeface="Arial" pitchFamily="34" charset="0"/>
                <a:ea typeface="ＭＳ Ｐゴシック" charset="0"/>
                <a:cs typeface="Arial" pitchFamily="34" charset="0"/>
              </a:rPr>
              <a:t> </a:t>
            </a:r>
            <a:endParaRPr lang="en-US" sz="1400" b="1" dirty="0">
              <a:solidFill>
                <a:srgbClr val="000000"/>
              </a:solidFill>
              <a:latin typeface="Arial" pitchFamily="34" charset="0"/>
              <a:ea typeface="ＭＳ Ｐゴシック" charset="0"/>
              <a:cs typeface="Arial" pitchFamily="34" charset="0"/>
            </a:endParaRPr>
          </a:p>
        </p:txBody>
      </p:sp>
      <p:sp>
        <p:nvSpPr>
          <p:cNvPr id="36" name="TextBox 35"/>
          <p:cNvSpPr txBox="1"/>
          <p:nvPr/>
        </p:nvSpPr>
        <p:spPr>
          <a:xfrm>
            <a:off x="1023566" y="5806833"/>
            <a:ext cx="251992" cy="379591"/>
          </a:xfrm>
          <a:prstGeom prst="rect">
            <a:avLst/>
          </a:prstGeom>
          <a:noFill/>
        </p:spPr>
        <p:txBody>
          <a:bodyPr wrap="none" rtlCol="0">
            <a:spAutoFit/>
          </a:bodyPr>
          <a:lstStyle/>
          <a:p>
            <a:pPr eaLnBrk="0" hangingPunct="0"/>
            <a:r>
              <a:rPr lang="en-US" sz="1400" b="1" baseline="30000" dirty="0" smtClean="0">
                <a:solidFill>
                  <a:srgbClr val="000000"/>
                </a:solidFill>
                <a:latin typeface="Arial" pitchFamily="34" charset="0"/>
                <a:ea typeface="ＭＳ Ｐゴシック" charset="0"/>
                <a:cs typeface="Arial" pitchFamily="34" charset="0"/>
              </a:rPr>
              <a:t>1</a:t>
            </a:r>
          </a:p>
          <a:p>
            <a:pPr eaLnBrk="0" hangingPunct="0"/>
            <a:r>
              <a:rPr lang="en-US" sz="1400" b="1" baseline="30000" dirty="0">
                <a:solidFill>
                  <a:srgbClr val="000000"/>
                </a:solidFill>
                <a:latin typeface="Arial" pitchFamily="34" charset="0"/>
                <a:ea typeface="ＭＳ Ｐゴシック" charset="0"/>
                <a:cs typeface="Arial" pitchFamily="34" charset="0"/>
              </a:rPr>
              <a:t>2</a:t>
            </a:r>
          </a:p>
        </p:txBody>
      </p:sp>
      <p:cxnSp>
        <p:nvCxnSpPr>
          <p:cNvPr id="9216" name="Straight Connector 9215"/>
          <p:cNvCxnSpPr/>
          <p:nvPr/>
        </p:nvCxnSpPr>
        <p:spPr bwMode="auto">
          <a:xfrm>
            <a:off x="1114057" y="5939473"/>
            <a:ext cx="82296"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337202" y="5815544"/>
            <a:ext cx="206788" cy="215444"/>
          </a:xfrm>
          <a:prstGeom prst="rect">
            <a:avLst/>
          </a:prstGeom>
          <a:noFill/>
        </p:spPr>
        <p:txBody>
          <a:bodyPr wrap="none" lIns="0" tIns="0" rIns="0" bIns="0"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O</a:t>
            </a:r>
            <a:r>
              <a:rPr lang="en-US" sz="1400" b="1" baseline="-25000" dirty="0" smtClean="0">
                <a:solidFill>
                  <a:srgbClr val="FFFFFF"/>
                </a:solidFill>
                <a:latin typeface="Arial" pitchFamily="34" charset="0"/>
                <a:ea typeface="ＭＳ Ｐゴシック" charset="0"/>
                <a:cs typeface="Arial" pitchFamily="34" charset="0"/>
              </a:rPr>
              <a:t>2</a:t>
            </a:r>
            <a:endParaRPr lang="en-US" sz="1400" b="1" baseline="-25000" dirty="0">
              <a:solidFill>
                <a:srgbClr val="FFFFFF"/>
              </a:solidFill>
              <a:latin typeface="Arial" pitchFamily="34" charset="0"/>
              <a:ea typeface="ＭＳ Ｐゴシック" charset="0"/>
              <a:cs typeface="Arial" pitchFamily="34" charset="0"/>
            </a:endParaRPr>
          </a:p>
        </p:txBody>
      </p:sp>
      <p:sp>
        <p:nvSpPr>
          <p:cNvPr id="49" name="TextBox 48"/>
          <p:cNvSpPr txBox="1"/>
          <p:nvPr/>
        </p:nvSpPr>
        <p:spPr>
          <a:xfrm rot="1560000">
            <a:off x="3119166" y="2938183"/>
            <a:ext cx="2252540" cy="307777"/>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Electron </a:t>
            </a:r>
            <a:r>
              <a:rPr lang="en-US" sz="1400" b="1" dirty="0">
                <a:solidFill>
                  <a:srgbClr val="000000"/>
                </a:solidFill>
                <a:latin typeface="Arial" pitchFamily="34" charset="0"/>
                <a:ea typeface="ＭＳ Ｐゴシック" charset="0"/>
                <a:cs typeface="Arial" pitchFamily="34" charset="0"/>
              </a:rPr>
              <a:t>transport chain</a:t>
            </a:r>
            <a:endParaRPr lang="en-US" sz="1400" b="1" baseline="30000" dirty="0">
              <a:solidFill>
                <a:srgbClr val="000000"/>
              </a:solidFill>
              <a:latin typeface="Arial" pitchFamily="34" charset="0"/>
              <a:ea typeface="ＭＳ Ｐゴシック" charset="0"/>
              <a:cs typeface="Arial" pitchFamily="34" charset="0"/>
            </a:endParaRPr>
          </a:p>
        </p:txBody>
      </p:sp>
      <p:sp>
        <p:nvSpPr>
          <p:cNvPr id="50" name="TextBox 49"/>
          <p:cNvSpPr txBox="1"/>
          <p:nvPr/>
        </p:nvSpPr>
        <p:spPr>
          <a:xfrm>
            <a:off x="2412021" y="2371623"/>
            <a:ext cx="226024" cy="184538"/>
          </a:xfrm>
          <a:prstGeom prst="rect">
            <a:avLst/>
          </a:prstGeom>
          <a:noFill/>
        </p:spPr>
        <p:txBody>
          <a:bodyPr wrap="none" lIns="0" tIns="0" rIns="0" bIns="0" rtlCol="0">
            <a:spAutoFit/>
          </a:bodyPr>
          <a:lstStyle/>
          <a:p>
            <a:pPr eaLnBrk="0" hangingPunct="0"/>
            <a:r>
              <a:rPr lang="en-US" sz="1199" b="1" dirty="0" smtClean="0">
                <a:solidFill>
                  <a:srgbClr val="000000"/>
                </a:solidFill>
                <a:latin typeface="Arial" pitchFamily="34" charset="0"/>
                <a:ea typeface="ＭＳ Ｐゴシック" charset="0"/>
                <a:cs typeface="Arial" pitchFamily="34" charset="0"/>
              </a:rPr>
              <a:t>2</a:t>
            </a:r>
            <a:r>
              <a:rPr lang="en-US" sz="1199" b="1" i="1" dirty="0" smtClean="0">
                <a:solidFill>
                  <a:srgbClr val="000000"/>
                </a:solidFill>
                <a:latin typeface="Arial" pitchFamily="34" charset="0"/>
                <a:ea typeface="ＭＳ Ｐゴシック" charset="0"/>
                <a:cs typeface="Arial" pitchFamily="34" charset="0"/>
              </a:rPr>
              <a:t>e</a:t>
            </a:r>
            <a:r>
              <a:rPr lang="en-US" sz="1199" b="1" baseline="30000" dirty="0" smtClean="0">
                <a:solidFill>
                  <a:srgbClr val="000000"/>
                </a:solidFill>
                <a:latin typeface="Symbol" pitchFamily="18" charset="2"/>
                <a:ea typeface="ＭＳ Ｐゴシック" charset="0"/>
                <a:cs typeface="Arial" pitchFamily="34" charset="0"/>
                <a:sym typeface="Symbol"/>
              </a:rPr>
              <a:t></a:t>
            </a:r>
            <a:endParaRPr lang="en-US" sz="1199" b="1" baseline="30000" dirty="0">
              <a:solidFill>
                <a:srgbClr val="000000"/>
              </a:solidFill>
              <a:latin typeface="Symbol" pitchFamily="18" charset="2"/>
              <a:ea typeface="ＭＳ Ｐゴシック" charset="0"/>
              <a:cs typeface="Arial" pitchFamily="34" charset="0"/>
            </a:endParaRPr>
          </a:p>
        </p:txBody>
      </p:sp>
      <p:grpSp>
        <p:nvGrpSpPr>
          <p:cNvPr id="38" name="Group 37"/>
          <p:cNvGrpSpPr/>
          <p:nvPr/>
        </p:nvGrpSpPr>
        <p:grpSpPr>
          <a:xfrm>
            <a:off x="1330169" y="4074347"/>
            <a:ext cx="284052" cy="307777"/>
            <a:chOff x="7025248" y="1417116"/>
            <a:chExt cx="284052" cy="307777"/>
          </a:xfrm>
        </p:grpSpPr>
        <p:sp>
          <p:nvSpPr>
            <p:cNvPr id="39" name="Oval 38"/>
            <p:cNvSpPr>
              <a:spLocks noChangeAspect="1"/>
            </p:cNvSpPr>
            <p:nvPr/>
          </p:nvSpPr>
          <p:spPr bwMode="auto">
            <a:xfrm>
              <a:off x="7043830" y="1447561"/>
              <a:ext cx="246888" cy="246888"/>
            </a:xfrm>
            <a:prstGeom prst="ellipse">
              <a:avLst/>
            </a:prstGeom>
            <a:solidFill>
              <a:schemeClr val="bg1">
                <a:lumMod val="50000"/>
              </a:schemeClr>
            </a:solidFill>
            <a:ln w="12700" cap="flat" cmpd="sng" algn="ctr">
              <a:solidFill>
                <a:schemeClr val="bg1">
                  <a:lumMod val="50000"/>
                </a:schemeClr>
              </a:solidFill>
              <a:prstDash val="solid"/>
              <a:miter lim="800000"/>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lang="en-US" smtClean="0">
                <a:solidFill>
                  <a:srgbClr val="000000"/>
                </a:solidFill>
                <a:latin typeface="Times" pitchFamily="84" charset="0"/>
                <a:ea typeface="ＭＳ Ｐゴシック" charset="0"/>
              </a:endParaRPr>
            </a:p>
          </p:txBody>
        </p:sp>
        <p:sp>
          <p:nvSpPr>
            <p:cNvPr id="40" name="TextBox 39"/>
            <p:cNvSpPr txBox="1"/>
            <p:nvPr/>
          </p:nvSpPr>
          <p:spPr>
            <a:xfrm>
              <a:off x="7025248" y="1417116"/>
              <a:ext cx="284052" cy="307777"/>
            </a:xfrm>
            <a:prstGeom prst="rect">
              <a:avLst/>
            </a:prstGeom>
            <a:noFill/>
          </p:spPr>
          <p:txBody>
            <a:bodyPr wrap="none"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1</a:t>
              </a:r>
              <a:endParaRPr lang="en-US" sz="1400" b="1" baseline="30000" dirty="0">
                <a:solidFill>
                  <a:srgbClr val="FFFFFF"/>
                </a:solidFill>
                <a:latin typeface="Arial" pitchFamily="34" charset="0"/>
                <a:ea typeface="ＭＳ Ｐゴシック" charset="0"/>
                <a:cs typeface="Arial" pitchFamily="34" charset="0"/>
              </a:endParaRPr>
            </a:p>
          </p:txBody>
        </p:sp>
      </p:grpSp>
    </p:spTree>
    <p:extLst>
      <p:ext uri="{BB962C8B-B14F-4D97-AF65-F5344CB8AC3E}">
        <p14:creationId xmlns:p14="http://schemas.microsoft.com/office/powerpoint/2010/main" val="38455418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664" y="204216"/>
            <a:ext cx="6138672" cy="6449568"/>
          </a:xfrm>
          <a:prstGeom prst="rect">
            <a:avLst/>
          </a:prstGeom>
        </p:spPr>
      </p:pic>
      <p:sp>
        <p:nvSpPr>
          <p:cNvPr id="3" name="TextBox 2"/>
          <p:cNvSpPr txBox="1"/>
          <p:nvPr/>
        </p:nvSpPr>
        <p:spPr>
          <a:xfrm>
            <a:off x="4231532" y="3780948"/>
            <a:ext cx="1029449" cy="784830"/>
          </a:xfrm>
          <a:prstGeom prst="rect">
            <a:avLst/>
          </a:prstGeom>
          <a:noFill/>
        </p:spPr>
        <p:txBody>
          <a:bodyPr wrap="none" rtlCol="0">
            <a:spAutoFit/>
          </a:bodyPr>
          <a:lstStyle/>
          <a:p>
            <a:pPr eaLnBrk="0" hangingPunct="0"/>
            <a:r>
              <a:rPr lang="en-US" sz="1500" b="1" dirty="0" smtClean="0">
                <a:solidFill>
                  <a:srgbClr val="000000"/>
                </a:solidFill>
                <a:latin typeface="Arial" pitchFamily="34" charset="0"/>
                <a:ea typeface="ＭＳ Ｐゴシック" charset="0"/>
                <a:cs typeface="Arial" pitchFamily="34" charset="0"/>
              </a:rPr>
              <a:t>Electron</a:t>
            </a:r>
          </a:p>
          <a:p>
            <a:pPr eaLnBrk="0" hangingPunct="0"/>
            <a:r>
              <a:rPr lang="en-US" sz="1500" b="1" dirty="0" smtClean="0">
                <a:solidFill>
                  <a:srgbClr val="000000"/>
                </a:solidFill>
                <a:latin typeface="Arial" pitchFamily="34" charset="0"/>
                <a:ea typeface="ＭＳ Ｐゴシック" charset="0"/>
                <a:cs typeface="Arial" pitchFamily="34" charset="0"/>
              </a:rPr>
              <a:t>transport</a:t>
            </a:r>
          </a:p>
          <a:p>
            <a:pPr eaLnBrk="0" hangingPunct="0"/>
            <a:r>
              <a:rPr lang="en-US" sz="1500" b="1" dirty="0" smtClean="0">
                <a:solidFill>
                  <a:srgbClr val="000000"/>
                </a:solidFill>
                <a:latin typeface="Arial" pitchFamily="34" charset="0"/>
                <a:ea typeface="ＭＳ Ｐゴシック" charset="0"/>
                <a:cs typeface="Arial" pitchFamily="34" charset="0"/>
              </a:rPr>
              <a:t>chain</a:t>
            </a:r>
            <a:endParaRPr lang="en-US" sz="1500" b="1" dirty="0">
              <a:solidFill>
                <a:srgbClr val="000000"/>
              </a:solidFill>
              <a:latin typeface="Arial" pitchFamily="34" charset="0"/>
              <a:ea typeface="ＭＳ Ｐゴシック" charset="0"/>
              <a:cs typeface="Arial" pitchFamily="34" charset="0"/>
            </a:endParaRPr>
          </a:p>
        </p:txBody>
      </p:sp>
      <p:sp>
        <p:nvSpPr>
          <p:cNvPr id="5" name="TextBox 4"/>
          <p:cNvSpPr txBox="1"/>
          <p:nvPr/>
        </p:nvSpPr>
        <p:spPr>
          <a:xfrm>
            <a:off x="4659552" y="1290796"/>
            <a:ext cx="555088" cy="323165"/>
          </a:xfrm>
          <a:prstGeom prst="rect">
            <a:avLst/>
          </a:prstGeom>
          <a:noFill/>
        </p:spPr>
        <p:txBody>
          <a:bodyPr wrap="none" rtlCol="0">
            <a:spAutoFit/>
          </a:bodyPr>
          <a:lstStyle/>
          <a:p>
            <a:pPr eaLnBrk="0" hangingPunct="0"/>
            <a:r>
              <a:rPr lang="en-US" sz="1500" b="1" dirty="0">
                <a:solidFill>
                  <a:srgbClr val="000000"/>
                </a:solidFill>
                <a:latin typeface="Arial" pitchFamily="34" charset="0"/>
                <a:ea typeface="ＭＳ Ｐゴシック" charset="0"/>
                <a:cs typeface="Arial" pitchFamily="34" charset="0"/>
              </a:rPr>
              <a:t>ATP</a:t>
            </a:r>
          </a:p>
        </p:txBody>
      </p:sp>
      <p:sp>
        <p:nvSpPr>
          <p:cNvPr id="6" name="TextBox 5"/>
          <p:cNvSpPr txBox="1"/>
          <p:nvPr/>
        </p:nvSpPr>
        <p:spPr>
          <a:xfrm>
            <a:off x="6809497" y="2216828"/>
            <a:ext cx="870751" cy="323165"/>
          </a:xfrm>
          <a:prstGeom prst="rect">
            <a:avLst/>
          </a:prstGeom>
          <a:noFill/>
        </p:spPr>
        <p:txBody>
          <a:bodyPr wrap="none" rtlCol="0">
            <a:spAutoFit/>
          </a:bodyPr>
          <a:lstStyle/>
          <a:p>
            <a:pPr eaLnBrk="0" hangingPunct="0"/>
            <a:r>
              <a:rPr lang="en-US" sz="1500" b="1" dirty="0">
                <a:solidFill>
                  <a:srgbClr val="000000"/>
                </a:solidFill>
                <a:latin typeface="Arial" pitchFamily="34" charset="0"/>
                <a:ea typeface="ＭＳ Ｐゴシック" charset="0"/>
                <a:cs typeface="Arial" pitchFamily="34" charset="0"/>
              </a:rPr>
              <a:t>NADPH</a:t>
            </a:r>
          </a:p>
        </p:txBody>
      </p:sp>
      <p:sp>
        <p:nvSpPr>
          <p:cNvPr id="7" name="TextBox 6"/>
          <p:cNvSpPr txBox="1"/>
          <p:nvPr/>
        </p:nvSpPr>
        <p:spPr>
          <a:xfrm>
            <a:off x="3160706" y="5975677"/>
            <a:ext cx="1382110" cy="553998"/>
          </a:xfrm>
          <a:prstGeom prst="rect">
            <a:avLst/>
          </a:prstGeom>
          <a:noFill/>
        </p:spPr>
        <p:txBody>
          <a:bodyPr wrap="none" rtlCol="0">
            <a:spAutoFit/>
          </a:bodyPr>
          <a:lstStyle/>
          <a:p>
            <a:pPr algn="ctr" eaLnBrk="0" hangingPunct="0"/>
            <a:r>
              <a:rPr lang="en-US" sz="1500" b="1" dirty="0" smtClean="0">
                <a:solidFill>
                  <a:srgbClr val="000000"/>
                </a:solidFill>
                <a:latin typeface="Arial" pitchFamily="34" charset="0"/>
                <a:ea typeface="ＭＳ Ｐゴシック" charset="0"/>
                <a:cs typeface="Arial" pitchFamily="34" charset="0"/>
              </a:rPr>
              <a:t>First</a:t>
            </a:r>
          </a:p>
          <a:p>
            <a:pPr algn="ctr" eaLnBrk="0" hangingPunct="0"/>
            <a:r>
              <a:rPr lang="en-US" sz="1500" b="1" dirty="0" smtClean="0">
                <a:solidFill>
                  <a:srgbClr val="000000"/>
                </a:solidFill>
                <a:latin typeface="Arial" pitchFamily="34" charset="0"/>
                <a:ea typeface="ＭＳ Ｐゴシック" charset="0"/>
                <a:cs typeface="Arial" pitchFamily="34" charset="0"/>
              </a:rPr>
              <a:t>photosystem</a:t>
            </a:r>
            <a:endParaRPr lang="en-US" sz="1500" b="1" dirty="0">
              <a:solidFill>
                <a:srgbClr val="000000"/>
              </a:solidFill>
              <a:latin typeface="Arial" pitchFamily="34" charset="0"/>
              <a:ea typeface="ＭＳ Ｐゴシック" charset="0"/>
              <a:cs typeface="Arial" pitchFamily="34" charset="0"/>
            </a:endParaRPr>
          </a:p>
        </p:txBody>
      </p:sp>
      <p:sp>
        <p:nvSpPr>
          <p:cNvPr id="8" name="TextBox 7"/>
          <p:cNvSpPr txBox="1"/>
          <p:nvPr/>
        </p:nvSpPr>
        <p:spPr>
          <a:xfrm>
            <a:off x="5322363" y="5990917"/>
            <a:ext cx="1382110" cy="553998"/>
          </a:xfrm>
          <a:prstGeom prst="rect">
            <a:avLst/>
          </a:prstGeom>
          <a:noFill/>
        </p:spPr>
        <p:txBody>
          <a:bodyPr wrap="none" rtlCol="0">
            <a:spAutoFit/>
          </a:bodyPr>
          <a:lstStyle/>
          <a:p>
            <a:pPr algn="ctr" eaLnBrk="0" hangingPunct="0"/>
            <a:r>
              <a:rPr lang="en-US" sz="1500" b="1" dirty="0" smtClean="0">
                <a:solidFill>
                  <a:srgbClr val="000000"/>
                </a:solidFill>
                <a:latin typeface="Arial" pitchFamily="34" charset="0"/>
                <a:ea typeface="ＭＳ Ｐゴシック" charset="0"/>
                <a:cs typeface="Arial" pitchFamily="34" charset="0"/>
              </a:rPr>
              <a:t>Second</a:t>
            </a:r>
          </a:p>
          <a:p>
            <a:pPr algn="ctr" eaLnBrk="0" hangingPunct="0"/>
            <a:r>
              <a:rPr lang="en-US" sz="1500" b="1" dirty="0" smtClean="0">
                <a:solidFill>
                  <a:srgbClr val="000000"/>
                </a:solidFill>
                <a:latin typeface="Arial" pitchFamily="34" charset="0"/>
                <a:ea typeface="ＭＳ Ｐゴシック" charset="0"/>
                <a:cs typeface="Arial" pitchFamily="34" charset="0"/>
              </a:rPr>
              <a:t>photosystem</a:t>
            </a:r>
            <a:endParaRPr lang="en-US" sz="1500" b="1" dirty="0">
              <a:solidFill>
                <a:srgbClr val="000000"/>
              </a:solidFill>
              <a:latin typeface="Arial" pitchFamily="34" charset="0"/>
              <a:ea typeface="ＭＳ Ｐゴシック" charset="0"/>
              <a:cs typeface="Arial" pitchFamily="34" charset="0"/>
            </a:endParaRPr>
          </a:p>
        </p:txBody>
      </p:sp>
      <p:sp>
        <p:nvSpPr>
          <p:cNvPr id="9" name="TextBox 8"/>
          <p:cNvSpPr txBox="1">
            <a:spLocks/>
          </p:cNvSpPr>
          <p:nvPr/>
        </p:nvSpPr>
        <p:spPr>
          <a:xfrm rot="16920000">
            <a:off x="2053567" y="5359442"/>
            <a:ext cx="761747" cy="292388"/>
          </a:xfrm>
          <a:prstGeom prst="rect">
            <a:avLst/>
          </a:prstGeom>
          <a:noFill/>
        </p:spPr>
        <p:txBody>
          <a:bodyPr wrap="none" rtlCol="0">
            <a:spAutoFit/>
          </a:bodyPr>
          <a:lstStyle/>
          <a:p>
            <a:pPr algn="ctr" eaLnBrk="0" hangingPunct="0"/>
            <a:r>
              <a:rPr lang="en-US" sz="1300" b="1" dirty="0">
                <a:solidFill>
                  <a:srgbClr val="000000"/>
                </a:solidFill>
                <a:latin typeface="Arial" pitchFamily="34" charset="0"/>
                <a:ea typeface="ＭＳ Ｐゴシック" charset="0"/>
                <a:cs typeface="Arial" pitchFamily="34" charset="0"/>
              </a:rPr>
              <a:t>Photon</a:t>
            </a:r>
          </a:p>
        </p:txBody>
      </p:sp>
      <p:sp>
        <p:nvSpPr>
          <p:cNvPr id="10" name="TextBox 9"/>
          <p:cNvSpPr txBox="1">
            <a:spLocks/>
          </p:cNvSpPr>
          <p:nvPr/>
        </p:nvSpPr>
        <p:spPr>
          <a:xfrm rot="15720000">
            <a:off x="5680687" y="3713785"/>
            <a:ext cx="761747" cy="292388"/>
          </a:xfrm>
          <a:prstGeom prst="rect">
            <a:avLst/>
          </a:prstGeom>
          <a:noFill/>
        </p:spPr>
        <p:txBody>
          <a:bodyPr wrap="none" rtlCol="0">
            <a:spAutoFit/>
          </a:bodyPr>
          <a:lstStyle/>
          <a:p>
            <a:pPr algn="ctr" eaLnBrk="0" hangingPunct="0"/>
            <a:r>
              <a:rPr lang="en-US" sz="1300" b="1" dirty="0">
                <a:solidFill>
                  <a:srgbClr val="000000"/>
                </a:solidFill>
                <a:latin typeface="Arial" pitchFamily="34" charset="0"/>
                <a:ea typeface="ＭＳ Ｐゴシック" charset="0"/>
                <a:cs typeface="Arial" pitchFamily="34" charset="0"/>
              </a:rPr>
              <a:t>Photon</a:t>
            </a:r>
          </a:p>
        </p:txBody>
      </p:sp>
      <p:sp>
        <p:nvSpPr>
          <p:cNvPr id="15" name="TextBox 14"/>
          <p:cNvSpPr txBox="1"/>
          <p:nvPr/>
        </p:nvSpPr>
        <p:spPr>
          <a:xfrm>
            <a:off x="2912406" y="4877796"/>
            <a:ext cx="177934" cy="230704"/>
          </a:xfrm>
          <a:prstGeom prst="rect">
            <a:avLst/>
          </a:prstGeom>
          <a:noFill/>
        </p:spPr>
        <p:txBody>
          <a:bodyPr wrap="none" lIns="0" tIns="0" rIns="0" bIns="0" rtlCol="0">
            <a:spAutoFit/>
          </a:bodyPr>
          <a:lstStyle/>
          <a:p>
            <a:pPr eaLnBrk="0" hangingPunct="0"/>
            <a:r>
              <a:rPr lang="en-US" sz="1499" b="1" i="1" dirty="0" smtClean="0">
                <a:solidFill>
                  <a:srgbClr val="000000"/>
                </a:solidFill>
                <a:latin typeface="Arial" pitchFamily="34" charset="0"/>
                <a:ea typeface="ＭＳ Ｐゴシック" charset="0"/>
                <a:cs typeface="Arial" pitchFamily="34" charset="0"/>
              </a:rPr>
              <a:t>e</a:t>
            </a:r>
            <a:r>
              <a:rPr lang="en-US" sz="1499" b="1" baseline="30000" dirty="0" smtClean="0">
                <a:solidFill>
                  <a:srgbClr val="000000"/>
                </a:solidFill>
                <a:latin typeface="Symbol" pitchFamily="18" charset="2"/>
                <a:ea typeface="ＭＳ Ｐゴシック" charset="0"/>
                <a:cs typeface="Arial" pitchFamily="34" charset="0"/>
                <a:sym typeface="Symbol"/>
              </a:rPr>
              <a:t></a:t>
            </a:r>
            <a:endParaRPr lang="en-US" sz="1499" b="1" baseline="30000" dirty="0">
              <a:solidFill>
                <a:srgbClr val="000000"/>
              </a:solidFill>
              <a:latin typeface="Symbol" pitchFamily="18" charset="2"/>
              <a:ea typeface="ＭＳ Ｐゴシック" charset="0"/>
              <a:cs typeface="Arial" pitchFamily="34" charset="0"/>
            </a:endParaRPr>
          </a:p>
        </p:txBody>
      </p:sp>
      <p:sp>
        <p:nvSpPr>
          <p:cNvPr id="16" name="TextBox 15"/>
          <p:cNvSpPr txBox="1"/>
          <p:nvPr/>
        </p:nvSpPr>
        <p:spPr>
          <a:xfrm>
            <a:off x="6456173" y="1927751"/>
            <a:ext cx="173124" cy="230704"/>
          </a:xfrm>
          <a:prstGeom prst="rect">
            <a:avLst/>
          </a:prstGeom>
          <a:noFill/>
        </p:spPr>
        <p:txBody>
          <a:bodyPr wrap="none" lIns="0" tIns="0" rIns="0" bIns="0" rtlCol="0">
            <a:spAutoFit/>
          </a:bodyPr>
          <a:lstStyle/>
          <a:p>
            <a:pPr eaLnBrk="0" hangingPunct="0"/>
            <a:r>
              <a:rPr lang="en-US" sz="1499" b="1" i="1" dirty="0" smtClean="0">
                <a:solidFill>
                  <a:srgbClr val="000000"/>
                </a:solidFill>
                <a:latin typeface="Arial" pitchFamily="34" charset="0"/>
                <a:ea typeface="ＭＳ Ｐゴシック" charset="0"/>
                <a:cs typeface="Arial" pitchFamily="34" charset="0"/>
              </a:rPr>
              <a:t>e</a:t>
            </a:r>
            <a:r>
              <a:rPr lang="en-US" sz="1400" b="1" baseline="30000" dirty="0" smtClean="0">
                <a:solidFill>
                  <a:srgbClr val="000000"/>
                </a:solidFill>
                <a:latin typeface="Symbol" pitchFamily="18" charset="2"/>
                <a:ea typeface="ＭＳ Ｐゴシック" charset="0"/>
                <a:cs typeface="Arial" pitchFamily="34" charset="0"/>
                <a:sym typeface="Symbol"/>
              </a:rPr>
              <a:t></a:t>
            </a:r>
            <a:endParaRPr lang="en-US" sz="1400" b="1" baseline="30000" dirty="0">
              <a:solidFill>
                <a:srgbClr val="000000"/>
              </a:solidFill>
              <a:latin typeface="Symbol" pitchFamily="18" charset="2"/>
              <a:ea typeface="ＭＳ Ｐゴシック" charset="0"/>
              <a:cs typeface="Arial" pitchFamily="34" charset="0"/>
            </a:endParaRPr>
          </a:p>
        </p:txBody>
      </p:sp>
      <p:sp>
        <p:nvSpPr>
          <p:cNvPr id="17" name="TextBox 16"/>
          <p:cNvSpPr txBox="1"/>
          <p:nvPr/>
        </p:nvSpPr>
        <p:spPr>
          <a:xfrm>
            <a:off x="7019177" y="2022529"/>
            <a:ext cx="9938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Symbol" pitchFamily="18" charset="2"/>
                <a:ea typeface="ＭＳ Ｐゴシック" charset="0"/>
                <a:cs typeface="Arial" pitchFamily="34" charset="0"/>
                <a:sym typeface="Symbol"/>
              </a:rPr>
              <a:t></a:t>
            </a:r>
            <a:endParaRPr lang="en-US" sz="1400" b="1" dirty="0">
              <a:solidFill>
                <a:srgbClr val="000000"/>
              </a:solidFill>
              <a:latin typeface="Symbol" pitchFamily="18" charset="2"/>
              <a:ea typeface="ＭＳ Ｐゴシック" charset="0"/>
              <a:cs typeface="Arial" pitchFamily="34" charset="0"/>
            </a:endParaRPr>
          </a:p>
        </p:txBody>
      </p:sp>
      <p:sp>
        <p:nvSpPr>
          <p:cNvPr id="18" name="TextBox 17"/>
          <p:cNvSpPr txBox="1"/>
          <p:nvPr/>
        </p:nvSpPr>
        <p:spPr>
          <a:xfrm>
            <a:off x="7325356" y="2022529"/>
            <a:ext cx="9938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Symbol" pitchFamily="18" charset="2"/>
                <a:ea typeface="ＭＳ Ｐゴシック" charset="0"/>
                <a:cs typeface="Arial" pitchFamily="34" charset="0"/>
                <a:sym typeface="Symbol"/>
              </a:rPr>
              <a:t></a:t>
            </a:r>
            <a:endParaRPr lang="en-US" sz="1400" b="1" dirty="0">
              <a:solidFill>
                <a:srgbClr val="000000"/>
              </a:solidFill>
              <a:latin typeface="Symbol" pitchFamily="18" charset="2"/>
              <a:ea typeface="ＭＳ Ｐゴシック" charset="0"/>
              <a:cs typeface="Arial" pitchFamily="34" charset="0"/>
            </a:endParaRPr>
          </a:p>
        </p:txBody>
      </p:sp>
      <p:sp>
        <p:nvSpPr>
          <p:cNvPr id="20" name="TextBox 19"/>
          <p:cNvSpPr txBox="1"/>
          <p:nvPr/>
        </p:nvSpPr>
        <p:spPr>
          <a:xfrm>
            <a:off x="4300231" y="2729140"/>
            <a:ext cx="173124" cy="230704"/>
          </a:xfrm>
          <a:prstGeom prst="rect">
            <a:avLst/>
          </a:prstGeom>
          <a:noFill/>
        </p:spPr>
        <p:txBody>
          <a:bodyPr wrap="none" lIns="0" tIns="0" rIns="0" bIns="0" rtlCol="0">
            <a:spAutoFit/>
          </a:bodyPr>
          <a:lstStyle/>
          <a:p>
            <a:pPr eaLnBrk="0" hangingPunct="0"/>
            <a:r>
              <a:rPr lang="en-US" sz="1499" b="1" i="1" dirty="0" smtClean="0">
                <a:solidFill>
                  <a:srgbClr val="000000"/>
                </a:solidFill>
                <a:latin typeface="Arial" pitchFamily="34" charset="0"/>
                <a:ea typeface="ＭＳ Ｐゴシック" charset="0"/>
                <a:cs typeface="Arial" pitchFamily="34" charset="0"/>
              </a:rPr>
              <a:t>e</a:t>
            </a:r>
            <a:r>
              <a:rPr lang="en-US" sz="1400" b="1" baseline="30000" dirty="0" smtClean="0">
                <a:solidFill>
                  <a:srgbClr val="000000"/>
                </a:solidFill>
                <a:latin typeface="Symbol" pitchFamily="18" charset="2"/>
                <a:ea typeface="ＭＳ Ｐゴシック" charset="0"/>
                <a:cs typeface="Arial" pitchFamily="34" charset="0"/>
                <a:sym typeface="Symbol"/>
              </a:rPr>
              <a:t></a:t>
            </a:r>
            <a:endParaRPr lang="en-US" sz="1400" b="1" baseline="30000" dirty="0">
              <a:solidFill>
                <a:srgbClr val="000000"/>
              </a:solidFill>
              <a:latin typeface="Symbol" pitchFamily="18" charset="2"/>
              <a:ea typeface="ＭＳ Ｐゴシック" charset="0"/>
              <a:cs typeface="Arial" pitchFamily="34" charset="0"/>
            </a:endParaRPr>
          </a:p>
        </p:txBody>
      </p:sp>
      <p:sp>
        <p:nvSpPr>
          <p:cNvPr id="21" name="TextBox 20"/>
          <p:cNvSpPr txBox="1"/>
          <p:nvPr/>
        </p:nvSpPr>
        <p:spPr>
          <a:xfrm>
            <a:off x="5731290" y="960011"/>
            <a:ext cx="173124" cy="230704"/>
          </a:xfrm>
          <a:prstGeom prst="rect">
            <a:avLst/>
          </a:prstGeom>
          <a:noFill/>
        </p:spPr>
        <p:txBody>
          <a:bodyPr wrap="none" lIns="0" tIns="0" rIns="0" bIns="0" rtlCol="0">
            <a:spAutoFit/>
          </a:bodyPr>
          <a:lstStyle/>
          <a:p>
            <a:pPr eaLnBrk="0" hangingPunct="0"/>
            <a:r>
              <a:rPr lang="en-US" sz="1499" b="1" i="1" dirty="0" smtClean="0">
                <a:solidFill>
                  <a:srgbClr val="000000"/>
                </a:solidFill>
                <a:latin typeface="Arial" pitchFamily="34" charset="0"/>
                <a:ea typeface="ＭＳ Ｐゴシック" charset="0"/>
                <a:cs typeface="Arial" pitchFamily="34" charset="0"/>
              </a:rPr>
              <a:t>e</a:t>
            </a:r>
            <a:r>
              <a:rPr lang="en-US" sz="1400" b="1" baseline="30000" dirty="0" smtClean="0">
                <a:solidFill>
                  <a:srgbClr val="000000"/>
                </a:solidFill>
                <a:latin typeface="Symbol" pitchFamily="18" charset="2"/>
                <a:ea typeface="ＭＳ Ｐゴシック" charset="0"/>
                <a:cs typeface="Arial" pitchFamily="34" charset="0"/>
                <a:sym typeface="Symbol"/>
              </a:rPr>
              <a:t></a:t>
            </a:r>
            <a:endParaRPr lang="en-US" sz="1400" b="1" baseline="30000" dirty="0">
              <a:solidFill>
                <a:srgbClr val="000000"/>
              </a:solidFill>
              <a:latin typeface="Symbol" pitchFamily="18" charset="2"/>
              <a:ea typeface="ＭＳ Ｐゴシック" charset="0"/>
              <a:cs typeface="Arial" pitchFamily="34" charset="0"/>
            </a:endParaRPr>
          </a:p>
        </p:txBody>
      </p:sp>
      <p:sp>
        <p:nvSpPr>
          <p:cNvPr id="22" name="TextBox 21"/>
          <p:cNvSpPr txBox="1"/>
          <p:nvPr/>
        </p:nvSpPr>
        <p:spPr>
          <a:xfrm>
            <a:off x="3713951" y="1926483"/>
            <a:ext cx="173124" cy="230704"/>
          </a:xfrm>
          <a:prstGeom prst="rect">
            <a:avLst/>
          </a:prstGeom>
          <a:noFill/>
        </p:spPr>
        <p:txBody>
          <a:bodyPr wrap="none" lIns="0" tIns="0" rIns="0" bIns="0" rtlCol="0">
            <a:spAutoFit/>
          </a:bodyPr>
          <a:lstStyle/>
          <a:p>
            <a:pPr eaLnBrk="0" hangingPunct="0"/>
            <a:r>
              <a:rPr lang="en-US" sz="1499" b="1" i="1" dirty="0" smtClean="0">
                <a:solidFill>
                  <a:srgbClr val="000000"/>
                </a:solidFill>
                <a:latin typeface="Arial" pitchFamily="34" charset="0"/>
                <a:ea typeface="ＭＳ Ｐゴシック" charset="0"/>
                <a:cs typeface="Arial" pitchFamily="34" charset="0"/>
              </a:rPr>
              <a:t>e</a:t>
            </a:r>
            <a:r>
              <a:rPr lang="en-US" sz="1400" b="1" baseline="30000" dirty="0" smtClean="0">
                <a:solidFill>
                  <a:srgbClr val="000000"/>
                </a:solidFill>
                <a:latin typeface="Symbol" pitchFamily="18" charset="2"/>
                <a:ea typeface="ＭＳ Ｐゴシック" charset="0"/>
                <a:cs typeface="Arial" pitchFamily="34" charset="0"/>
                <a:sym typeface="Symbol"/>
              </a:rPr>
              <a:t></a:t>
            </a:r>
            <a:endParaRPr lang="en-US" sz="1400" b="1" baseline="30000" dirty="0">
              <a:solidFill>
                <a:srgbClr val="000000"/>
              </a:solidFill>
              <a:latin typeface="Symbol" pitchFamily="18" charset="2"/>
              <a:ea typeface="ＭＳ Ｐゴシック" charset="0"/>
              <a:cs typeface="Arial" pitchFamily="34" charset="0"/>
            </a:endParaRPr>
          </a:p>
        </p:txBody>
      </p:sp>
      <p:sp>
        <p:nvSpPr>
          <p:cNvPr id="23" name="TextBox 22"/>
          <p:cNvSpPr txBox="1"/>
          <p:nvPr/>
        </p:nvSpPr>
        <p:spPr>
          <a:xfrm>
            <a:off x="4948317" y="3085008"/>
            <a:ext cx="173124" cy="230704"/>
          </a:xfrm>
          <a:prstGeom prst="rect">
            <a:avLst/>
          </a:prstGeom>
          <a:noFill/>
        </p:spPr>
        <p:txBody>
          <a:bodyPr wrap="none" lIns="0" tIns="0" rIns="0" bIns="0" rtlCol="0">
            <a:spAutoFit/>
          </a:bodyPr>
          <a:lstStyle/>
          <a:p>
            <a:pPr eaLnBrk="0" hangingPunct="0"/>
            <a:r>
              <a:rPr lang="en-US" sz="1499" b="1" i="1" dirty="0" smtClean="0">
                <a:solidFill>
                  <a:srgbClr val="000000"/>
                </a:solidFill>
                <a:latin typeface="Arial" pitchFamily="34" charset="0"/>
                <a:ea typeface="ＭＳ Ｐゴシック" charset="0"/>
                <a:cs typeface="Arial" pitchFamily="34" charset="0"/>
              </a:rPr>
              <a:t>e</a:t>
            </a:r>
            <a:r>
              <a:rPr lang="en-US" sz="1400" b="1" baseline="30000" dirty="0" smtClean="0">
                <a:solidFill>
                  <a:srgbClr val="000000"/>
                </a:solidFill>
                <a:latin typeface="Symbol" pitchFamily="18" charset="2"/>
                <a:ea typeface="ＭＳ Ｐゴシック" charset="0"/>
                <a:cs typeface="Arial" pitchFamily="34" charset="0"/>
                <a:sym typeface="Symbol"/>
              </a:rPr>
              <a:t></a:t>
            </a:r>
            <a:endParaRPr lang="en-US" sz="1400" b="1" baseline="30000" dirty="0">
              <a:solidFill>
                <a:srgbClr val="000000"/>
              </a:solidFill>
              <a:latin typeface="Symbol" pitchFamily="18" charset="2"/>
              <a:ea typeface="ＭＳ Ｐゴシック" charset="0"/>
              <a:cs typeface="Arial" pitchFamily="34" charset="0"/>
            </a:endParaRPr>
          </a:p>
        </p:txBody>
      </p:sp>
      <p:sp>
        <p:nvSpPr>
          <p:cNvPr id="24" name="TextBox 23"/>
          <p:cNvSpPr txBox="1"/>
          <p:nvPr/>
        </p:nvSpPr>
        <p:spPr>
          <a:xfrm>
            <a:off x="5379318" y="3269386"/>
            <a:ext cx="173124" cy="230704"/>
          </a:xfrm>
          <a:prstGeom prst="rect">
            <a:avLst/>
          </a:prstGeom>
          <a:noFill/>
        </p:spPr>
        <p:txBody>
          <a:bodyPr wrap="none" lIns="0" tIns="0" rIns="0" bIns="0" rtlCol="0">
            <a:spAutoFit/>
          </a:bodyPr>
          <a:lstStyle/>
          <a:p>
            <a:pPr eaLnBrk="0" hangingPunct="0"/>
            <a:r>
              <a:rPr lang="en-US" sz="1499" b="1" i="1" dirty="0" smtClean="0">
                <a:solidFill>
                  <a:srgbClr val="000000"/>
                </a:solidFill>
                <a:latin typeface="Arial" pitchFamily="34" charset="0"/>
                <a:ea typeface="ＭＳ Ｐゴシック" charset="0"/>
                <a:cs typeface="Arial" pitchFamily="34" charset="0"/>
              </a:rPr>
              <a:t>e</a:t>
            </a:r>
            <a:r>
              <a:rPr lang="en-US" sz="1400" b="1" baseline="30000" dirty="0" smtClean="0">
                <a:solidFill>
                  <a:srgbClr val="000000"/>
                </a:solidFill>
                <a:latin typeface="Symbol" pitchFamily="18" charset="2"/>
                <a:ea typeface="ＭＳ Ｐゴシック" charset="0"/>
                <a:cs typeface="Arial" pitchFamily="34" charset="0"/>
                <a:sym typeface="Symbol"/>
              </a:rPr>
              <a:t></a:t>
            </a:r>
            <a:endParaRPr lang="en-US" sz="1400" b="1" baseline="30000" dirty="0">
              <a:solidFill>
                <a:srgbClr val="000000"/>
              </a:solidFill>
              <a:latin typeface="Symbol" pitchFamily="18" charset="2"/>
              <a:ea typeface="ＭＳ Ｐゴシック" charset="0"/>
              <a:cs typeface="Arial" pitchFamily="34" charset="0"/>
            </a:endParaRPr>
          </a:p>
        </p:txBody>
      </p:sp>
    </p:spTree>
    <p:extLst>
      <p:ext uri="{BB962C8B-B14F-4D97-AF65-F5344CB8AC3E}">
        <p14:creationId xmlns:p14="http://schemas.microsoft.com/office/powerpoint/2010/main" val="18352444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627017" y="430274"/>
            <a:ext cx="8203474" cy="958863"/>
          </a:xfrm>
        </p:spPr>
        <p:txBody>
          <a:bodyPr/>
          <a:lstStyle/>
          <a:p>
            <a:r>
              <a:rPr lang="en-US" sz="4000" dirty="0" smtClean="0">
                <a:solidFill>
                  <a:srgbClr val="FF0000"/>
                </a:solidFill>
                <a:latin typeface="Cambria" panose="02040503050406030204" pitchFamily="18" charset="0"/>
              </a:rPr>
              <a:t>How the Light Reactions Generate ATP and NADPH</a:t>
            </a:r>
          </a:p>
        </p:txBody>
      </p:sp>
      <p:sp>
        <p:nvSpPr>
          <p:cNvPr id="118787" name="Rectangle 3"/>
          <p:cNvSpPr>
            <a:spLocks noGrp="1" noChangeArrowheads="1"/>
          </p:cNvSpPr>
          <p:nvPr>
            <p:ph idx="1"/>
          </p:nvPr>
        </p:nvSpPr>
        <p:spPr>
          <a:xfrm>
            <a:off x="287383" y="2072640"/>
            <a:ext cx="8543108" cy="4104322"/>
          </a:xfrm>
        </p:spPr>
        <p:txBody>
          <a:bodyPr/>
          <a:lstStyle/>
          <a:p>
            <a:pPr marL="971550" lvl="1" indent="-514350">
              <a:buFont typeface="+mj-lt"/>
              <a:buAutoNum type="arabicPeriod" startAt="2"/>
            </a:pPr>
            <a:r>
              <a:rPr lang="en-US" b="1" dirty="0" smtClean="0">
                <a:latin typeface="Cambria" panose="02040503050406030204" pitchFamily="18" charset="0"/>
              </a:rPr>
              <a:t>Energized electrons from the first photosystem pass down an electron transport chain to the second photosystem. The chloroplast uses the energy released by this electron “fall” to make ATP. </a:t>
            </a:r>
          </a:p>
          <a:p>
            <a:pPr marL="971550" lvl="1" indent="-514350">
              <a:buFont typeface="+mj-lt"/>
              <a:buAutoNum type="arabicPeriod" startAt="2"/>
            </a:pPr>
            <a:r>
              <a:rPr lang="en-US" b="1" dirty="0" smtClean="0">
                <a:latin typeface="Cambria" panose="02040503050406030204" pitchFamily="18" charset="0"/>
              </a:rPr>
              <a:t>The second photosystem transfers its light-excited electrons to NADP</a:t>
            </a:r>
            <a:r>
              <a:rPr lang="en-US" b="1" baseline="30000" dirty="0" smtClean="0">
                <a:latin typeface="Cambria" panose="02040503050406030204" pitchFamily="18" charset="0"/>
              </a:rPr>
              <a:t>+</a:t>
            </a:r>
            <a:r>
              <a:rPr lang="en-US" b="1" dirty="0" smtClean="0">
                <a:latin typeface="Cambria" panose="02040503050406030204" pitchFamily="18" charset="0"/>
              </a:rPr>
              <a:t>, reducing it to NADPH.</a:t>
            </a:r>
          </a:p>
        </p:txBody>
      </p:sp>
      <p:sp>
        <p:nvSpPr>
          <p:cNvPr id="4" name="Footer Placeholder 3"/>
          <p:cNvSpPr>
            <a:spLocks noGrp="1"/>
          </p:cNvSpPr>
          <p:nvPr>
            <p:ph type="ftr" sz="quarter" idx="11"/>
          </p:nvPr>
        </p:nvSpPr>
        <p:spPr/>
        <p:txBody>
          <a:bodyPr/>
          <a:lstStyle/>
          <a:p>
            <a:r>
              <a:rPr lang="en-US" smtClean="0"/>
              <a:t>© 2016 Pearson Education, Inc.</a:t>
            </a: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600892" y="498283"/>
            <a:ext cx="8543108" cy="1121512"/>
          </a:xfrm>
        </p:spPr>
        <p:txBody>
          <a:bodyPr/>
          <a:lstStyle/>
          <a:p>
            <a:r>
              <a:rPr lang="en-US" sz="4000" dirty="0" smtClean="0">
                <a:solidFill>
                  <a:srgbClr val="FF0000"/>
                </a:solidFill>
                <a:latin typeface="Cambria" panose="02040503050406030204" pitchFamily="18" charset="0"/>
              </a:rPr>
              <a:t>How the Light Reactions Generate ATP and NADPH</a:t>
            </a:r>
          </a:p>
        </p:txBody>
      </p:sp>
      <p:sp>
        <p:nvSpPr>
          <p:cNvPr id="118787" name="Rectangle 3"/>
          <p:cNvSpPr>
            <a:spLocks noGrp="1" noChangeArrowheads="1"/>
          </p:cNvSpPr>
          <p:nvPr>
            <p:ph idx="1"/>
          </p:nvPr>
        </p:nvSpPr>
        <p:spPr>
          <a:xfrm>
            <a:off x="600892" y="2063931"/>
            <a:ext cx="8090262" cy="4147866"/>
          </a:xfrm>
        </p:spPr>
        <p:txBody>
          <a:bodyPr/>
          <a:lstStyle/>
          <a:p>
            <a:r>
              <a:rPr lang="en-US" b="1" dirty="0" smtClean="0">
                <a:solidFill>
                  <a:srgbClr val="FF0000"/>
                </a:solidFill>
                <a:latin typeface="Cambria" panose="02040503050406030204" pitchFamily="18" charset="0"/>
              </a:rPr>
              <a:t>The light reactions are located in the thylakoid membrane</a:t>
            </a:r>
            <a:r>
              <a:rPr lang="en-US" b="1" dirty="0" smtClean="0">
                <a:latin typeface="Cambria" panose="02040503050406030204" pitchFamily="18" charset="0"/>
              </a:rPr>
              <a:t>.</a:t>
            </a:r>
          </a:p>
          <a:p>
            <a:r>
              <a:rPr lang="en-US" b="1" dirty="0" smtClean="0">
                <a:latin typeface="Cambria" panose="02040503050406030204" pitchFamily="18" charset="0"/>
              </a:rPr>
              <a:t>The two photosystems and the electron transport chain that connects them </a:t>
            </a:r>
            <a:r>
              <a:rPr lang="en-US" b="1" dirty="0" smtClean="0">
                <a:solidFill>
                  <a:srgbClr val="FF0000"/>
                </a:solidFill>
                <a:latin typeface="Cambria" panose="02040503050406030204" pitchFamily="18" charset="0"/>
              </a:rPr>
              <a:t>transfer electrons from H</a:t>
            </a:r>
            <a:r>
              <a:rPr lang="en-US" b="1" baseline="-25000" dirty="0" smtClean="0">
                <a:solidFill>
                  <a:srgbClr val="FF0000"/>
                </a:solidFill>
                <a:latin typeface="Cambria" panose="02040503050406030204" pitchFamily="18" charset="0"/>
              </a:rPr>
              <a:t>2</a:t>
            </a:r>
            <a:r>
              <a:rPr lang="en-US" b="1" dirty="0" smtClean="0">
                <a:solidFill>
                  <a:srgbClr val="FF0000"/>
                </a:solidFill>
                <a:latin typeface="Cambria" panose="02040503050406030204" pitchFamily="18" charset="0"/>
              </a:rPr>
              <a:t>O to NADP</a:t>
            </a:r>
            <a:r>
              <a:rPr lang="en-US" b="1" baseline="30000" dirty="0" smtClean="0">
                <a:solidFill>
                  <a:srgbClr val="FF0000"/>
                </a:solidFill>
                <a:latin typeface="Cambria" panose="02040503050406030204" pitchFamily="18" charset="0"/>
              </a:rPr>
              <a:t>+</a:t>
            </a:r>
            <a:r>
              <a:rPr lang="en-US" b="1" dirty="0" smtClean="0">
                <a:latin typeface="Cambria" panose="02040503050406030204" pitchFamily="18" charset="0"/>
              </a:rPr>
              <a:t>, producing NADPH.</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04216"/>
            <a:ext cx="8546592" cy="6449568"/>
          </a:xfrm>
          <a:prstGeom prst="rect">
            <a:avLst/>
          </a:prstGeom>
        </p:spPr>
      </p:pic>
      <p:sp>
        <p:nvSpPr>
          <p:cNvPr id="3" name="TextBox 2"/>
          <p:cNvSpPr txBox="1"/>
          <p:nvPr/>
        </p:nvSpPr>
        <p:spPr>
          <a:xfrm>
            <a:off x="1543050" y="1990725"/>
            <a:ext cx="681037" cy="307777"/>
          </a:xfrm>
          <a:prstGeom prst="rect">
            <a:avLst/>
          </a:prstGeom>
          <a:noFill/>
        </p:spPr>
        <p:txBody>
          <a:bodyPr wrap="squar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Light</a:t>
            </a:r>
          </a:p>
        </p:txBody>
      </p:sp>
      <p:sp>
        <p:nvSpPr>
          <p:cNvPr id="5" name="TextBox 4"/>
          <p:cNvSpPr txBox="1"/>
          <p:nvPr/>
        </p:nvSpPr>
        <p:spPr>
          <a:xfrm>
            <a:off x="3855720" y="1958339"/>
            <a:ext cx="681037" cy="307777"/>
          </a:xfrm>
          <a:prstGeom prst="rect">
            <a:avLst/>
          </a:prstGeom>
          <a:noFill/>
        </p:spPr>
        <p:txBody>
          <a:bodyPr wrap="squar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Light</a:t>
            </a:r>
          </a:p>
        </p:txBody>
      </p:sp>
      <p:sp>
        <p:nvSpPr>
          <p:cNvPr id="6" name="TextBox 5"/>
          <p:cNvSpPr txBox="1"/>
          <p:nvPr/>
        </p:nvSpPr>
        <p:spPr>
          <a:xfrm>
            <a:off x="346329" y="3562348"/>
            <a:ext cx="990600" cy="307777"/>
          </a:xfrm>
          <a:prstGeom prst="rect">
            <a:avLst/>
          </a:prstGeom>
          <a:noFill/>
        </p:spPr>
        <p:txBody>
          <a:bodyPr wrap="square" rtlCol="0">
            <a:spAutoFit/>
          </a:bodyPr>
          <a:lstStyle/>
          <a:p>
            <a:pPr eaLnBrk="0" hangingPunct="0"/>
            <a:r>
              <a:rPr lang="en-US" sz="1400" b="1" dirty="0" err="1">
                <a:solidFill>
                  <a:srgbClr val="000000"/>
                </a:solidFill>
                <a:latin typeface="Arial" pitchFamily="34" charset="0"/>
                <a:ea typeface="ＭＳ Ｐゴシック" charset="0"/>
                <a:cs typeface="Arial" pitchFamily="34" charset="0"/>
              </a:rPr>
              <a:t>Stroma</a:t>
            </a:r>
            <a:endParaRPr lang="en-US" sz="1400" b="1" dirty="0">
              <a:solidFill>
                <a:srgbClr val="000000"/>
              </a:solidFill>
              <a:latin typeface="Arial" pitchFamily="34" charset="0"/>
              <a:ea typeface="ＭＳ Ｐゴシック" charset="0"/>
              <a:cs typeface="Arial" pitchFamily="34" charset="0"/>
            </a:endParaRPr>
          </a:p>
        </p:txBody>
      </p:sp>
      <p:sp>
        <p:nvSpPr>
          <p:cNvPr id="7" name="TextBox 6"/>
          <p:cNvSpPr txBox="1"/>
          <p:nvPr/>
        </p:nvSpPr>
        <p:spPr>
          <a:xfrm>
            <a:off x="298704" y="3927275"/>
            <a:ext cx="1196722" cy="523220"/>
          </a:xfrm>
          <a:prstGeom prst="rect">
            <a:avLst/>
          </a:prstGeom>
          <a:noFill/>
        </p:spPr>
        <p:txBody>
          <a:bodyPr wrap="squar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Thylakoid</a:t>
            </a:r>
          </a:p>
          <a:p>
            <a:pPr eaLnBrk="0" hangingPunct="0"/>
            <a:r>
              <a:rPr lang="en-US" sz="1400" b="1" dirty="0" smtClean="0">
                <a:solidFill>
                  <a:srgbClr val="000000"/>
                </a:solidFill>
                <a:latin typeface="Arial" pitchFamily="34" charset="0"/>
                <a:ea typeface="ＭＳ Ｐゴシック" charset="0"/>
                <a:cs typeface="Arial" pitchFamily="34" charset="0"/>
              </a:rPr>
              <a:t>membrane</a:t>
            </a:r>
            <a:endParaRPr lang="en-US" sz="1400" b="1" dirty="0">
              <a:solidFill>
                <a:srgbClr val="000000"/>
              </a:solidFill>
              <a:latin typeface="Arial" pitchFamily="34" charset="0"/>
              <a:ea typeface="ＭＳ Ｐゴシック" charset="0"/>
              <a:cs typeface="Arial" pitchFamily="34" charset="0"/>
            </a:endParaRPr>
          </a:p>
        </p:txBody>
      </p:sp>
      <p:sp>
        <p:nvSpPr>
          <p:cNvPr id="8" name="TextBox 7"/>
          <p:cNvSpPr txBox="1"/>
          <p:nvPr/>
        </p:nvSpPr>
        <p:spPr>
          <a:xfrm>
            <a:off x="298704" y="4495798"/>
            <a:ext cx="1680114" cy="307777"/>
          </a:xfrm>
          <a:prstGeom prst="rect">
            <a:avLst/>
          </a:prstGeom>
          <a:noFill/>
        </p:spPr>
        <p:txBody>
          <a:bodyPr wrap="square" rtlCol="0">
            <a:spAutoFit/>
          </a:bodyPr>
          <a:lstStyle/>
          <a:p>
            <a:pPr eaLnBrk="0" hangingPunct="0"/>
            <a:r>
              <a:rPr lang="en-US" sz="1400" b="1" dirty="0">
                <a:solidFill>
                  <a:srgbClr val="FFFFFF"/>
                </a:solidFill>
                <a:latin typeface="Arial" pitchFamily="34" charset="0"/>
                <a:ea typeface="ＭＳ Ｐゴシック" charset="0"/>
                <a:cs typeface="Arial" pitchFamily="34" charset="0"/>
              </a:rPr>
              <a:t>Inside thylakoid</a:t>
            </a:r>
          </a:p>
        </p:txBody>
      </p:sp>
      <p:sp>
        <p:nvSpPr>
          <p:cNvPr id="9" name="TextBox 8"/>
          <p:cNvSpPr txBox="1"/>
          <p:nvPr/>
        </p:nvSpPr>
        <p:spPr>
          <a:xfrm>
            <a:off x="1502569" y="3916259"/>
            <a:ext cx="1304924" cy="307777"/>
          </a:xfrm>
          <a:prstGeom prst="rect">
            <a:avLst/>
          </a:prstGeom>
          <a:noFill/>
        </p:spPr>
        <p:txBody>
          <a:bodyPr wrap="squar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Photosystem</a:t>
            </a:r>
          </a:p>
        </p:txBody>
      </p:sp>
      <p:sp>
        <p:nvSpPr>
          <p:cNvPr id="10" name="TextBox 9"/>
          <p:cNvSpPr txBox="1"/>
          <p:nvPr/>
        </p:nvSpPr>
        <p:spPr>
          <a:xfrm>
            <a:off x="2619375" y="3656162"/>
            <a:ext cx="1733550" cy="487313"/>
          </a:xfrm>
          <a:prstGeom prst="rect">
            <a:avLst/>
          </a:prstGeom>
          <a:noFill/>
        </p:spPr>
        <p:txBody>
          <a:bodyPr wrap="square" rtlCol="0">
            <a:spAutoFit/>
          </a:bodyPr>
          <a:lstStyle/>
          <a:p>
            <a:pPr algn="ctr" eaLnBrk="0" hangingPunct="0"/>
            <a:r>
              <a:rPr lang="en-US" sz="1400" b="1" dirty="0" smtClean="0">
                <a:solidFill>
                  <a:srgbClr val="000000"/>
                </a:solidFill>
                <a:latin typeface="Arial" pitchFamily="34" charset="0"/>
                <a:ea typeface="ＭＳ Ｐゴシック" charset="0"/>
                <a:cs typeface="Arial" pitchFamily="34" charset="0"/>
              </a:rPr>
              <a:t>Electron</a:t>
            </a:r>
          </a:p>
          <a:p>
            <a:pPr algn="ctr" eaLnBrk="0" hangingPunct="0">
              <a:lnSpc>
                <a:spcPts val="1400"/>
              </a:lnSpc>
            </a:pPr>
            <a:r>
              <a:rPr lang="en-US" sz="1400" b="1" dirty="0" smtClean="0">
                <a:solidFill>
                  <a:srgbClr val="000000"/>
                </a:solidFill>
                <a:latin typeface="Arial" pitchFamily="34" charset="0"/>
                <a:ea typeface="ＭＳ Ｐゴシック" charset="0"/>
                <a:cs typeface="Arial" pitchFamily="34" charset="0"/>
              </a:rPr>
              <a:t>transport </a:t>
            </a:r>
            <a:r>
              <a:rPr lang="en-US" sz="1400" b="1" dirty="0">
                <a:solidFill>
                  <a:srgbClr val="000000"/>
                </a:solidFill>
                <a:latin typeface="Arial" pitchFamily="34" charset="0"/>
                <a:ea typeface="ＭＳ Ｐゴシック" charset="0"/>
                <a:cs typeface="Arial" pitchFamily="34" charset="0"/>
              </a:rPr>
              <a:t>chain</a:t>
            </a:r>
          </a:p>
        </p:txBody>
      </p:sp>
      <p:sp>
        <p:nvSpPr>
          <p:cNvPr id="11" name="TextBox 10"/>
          <p:cNvSpPr txBox="1"/>
          <p:nvPr/>
        </p:nvSpPr>
        <p:spPr>
          <a:xfrm>
            <a:off x="4142898" y="3912448"/>
            <a:ext cx="1396842" cy="307777"/>
          </a:xfrm>
          <a:prstGeom prst="rect">
            <a:avLst/>
          </a:prstGeom>
          <a:noFill/>
        </p:spPr>
        <p:txBody>
          <a:bodyPr wrap="squar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Photosystem</a:t>
            </a:r>
          </a:p>
        </p:txBody>
      </p:sp>
      <p:sp>
        <p:nvSpPr>
          <p:cNvPr id="12" name="TextBox 11"/>
          <p:cNvSpPr txBox="1"/>
          <p:nvPr/>
        </p:nvSpPr>
        <p:spPr>
          <a:xfrm>
            <a:off x="5311140" y="2860467"/>
            <a:ext cx="842964" cy="276999"/>
          </a:xfrm>
          <a:prstGeom prst="rect">
            <a:avLst/>
          </a:prstGeom>
          <a:noFill/>
        </p:spPr>
        <p:txBody>
          <a:bodyPr wrap="square" rtlCol="0">
            <a:spAutoFit/>
          </a:bodyPr>
          <a:lstStyle/>
          <a:p>
            <a:pPr eaLnBrk="0" hangingPunct="0"/>
            <a:r>
              <a:rPr lang="en-US" sz="1200" b="1" dirty="0" smtClean="0">
                <a:solidFill>
                  <a:srgbClr val="000000"/>
                </a:solidFill>
                <a:latin typeface="Arial" pitchFamily="34" charset="0"/>
                <a:ea typeface="ＭＳ Ｐゴシック" charset="0"/>
                <a:cs typeface="Arial" pitchFamily="34" charset="0"/>
              </a:rPr>
              <a:t>NADP</a:t>
            </a:r>
            <a:r>
              <a:rPr lang="en-US" sz="1200" b="1" baseline="30000" dirty="0" smtClean="0">
                <a:solidFill>
                  <a:srgbClr val="000000"/>
                </a:solidFill>
                <a:latin typeface="Symbol"/>
                <a:ea typeface="ＭＳ Ｐゴシック" charset="0"/>
                <a:cs typeface="Arial" pitchFamily="34" charset="0"/>
              </a:rPr>
              <a:t>+</a:t>
            </a:r>
            <a:endParaRPr lang="en-US" sz="1200" b="1" baseline="30000" dirty="0">
              <a:solidFill>
                <a:srgbClr val="000000"/>
              </a:solidFill>
              <a:latin typeface="Symbol"/>
              <a:ea typeface="ＭＳ Ｐゴシック" charset="0"/>
              <a:cs typeface="Arial" pitchFamily="34" charset="0"/>
            </a:endParaRPr>
          </a:p>
        </p:txBody>
      </p:sp>
      <p:sp>
        <p:nvSpPr>
          <p:cNvPr id="13" name="TextBox 12"/>
          <p:cNvSpPr txBox="1"/>
          <p:nvPr/>
        </p:nvSpPr>
        <p:spPr>
          <a:xfrm>
            <a:off x="5793582" y="2357547"/>
            <a:ext cx="842964" cy="276999"/>
          </a:xfrm>
          <a:prstGeom prst="rect">
            <a:avLst/>
          </a:prstGeom>
          <a:noFill/>
        </p:spPr>
        <p:txBody>
          <a:bodyPr wrap="square" rtlCol="0">
            <a:spAutoFit/>
          </a:bodyPr>
          <a:lstStyle/>
          <a:p>
            <a:pPr eaLnBrk="0" hangingPunct="0"/>
            <a:r>
              <a:rPr lang="en-US" sz="1200" b="1" dirty="0" smtClean="0">
                <a:solidFill>
                  <a:srgbClr val="000000"/>
                </a:solidFill>
                <a:latin typeface="Arial" pitchFamily="34" charset="0"/>
                <a:ea typeface="ＭＳ Ｐゴシック" charset="0"/>
                <a:cs typeface="Arial" pitchFamily="34" charset="0"/>
              </a:rPr>
              <a:t>NADPH</a:t>
            </a:r>
            <a:endParaRPr lang="en-US" sz="1200" b="1" baseline="30000" dirty="0">
              <a:solidFill>
                <a:srgbClr val="000000"/>
              </a:solidFill>
              <a:latin typeface="Arial" pitchFamily="34" charset="0"/>
              <a:ea typeface="ＭＳ Ｐゴシック" charset="0"/>
              <a:cs typeface="Arial" pitchFamily="34" charset="0"/>
            </a:endParaRPr>
          </a:p>
        </p:txBody>
      </p:sp>
      <p:sp>
        <p:nvSpPr>
          <p:cNvPr id="14" name="TextBox 13"/>
          <p:cNvSpPr txBox="1"/>
          <p:nvPr/>
        </p:nvSpPr>
        <p:spPr>
          <a:xfrm>
            <a:off x="3581402" y="3019501"/>
            <a:ext cx="19556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H</a:t>
            </a:r>
            <a:r>
              <a:rPr lang="en-US" sz="1400" b="1" baseline="30000" dirty="0" smtClean="0">
                <a:solidFill>
                  <a:srgbClr val="000000"/>
                </a:solidFill>
                <a:latin typeface="Symbol"/>
                <a:ea typeface="ＭＳ Ｐゴシック" charset="0"/>
                <a:cs typeface="Arial" pitchFamily="34" charset="0"/>
              </a:rPr>
              <a:t>+</a:t>
            </a:r>
            <a:endParaRPr lang="en-US" sz="1400" b="1" baseline="30000" dirty="0">
              <a:solidFill>
                <a:srgbClr val="000000"/>
              </a:solidFill>
              <a:latin typeface="Symbol"/>
              <a:ea typeface="ＭＳ Ｐゴシック" charset="0"/>
              <a:cs typeface="Arial" pitchFamily="34" charset="0"/>
            </a:endParaRPr>
          </a:p>
        </p:txBody>
      </p:sp>
      <p:sp>
        <p:nvSpPr>
          <p:cNvPr id="15" name="TextBox 14"/>
          <p:cNvSpPr txBox="1"/>
          <p:nvPr/>
        </p:nvSpPr>
        <p:spPr>
          <a:xfrm>
            <a:off x="7101840" y="2226518"/>
            <a:ext cx="19556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H</a:t>
            </a:r>
            <a:r>
              <a:rPr lang="en-US" sz="1400" b="1" baseline="30000" dirty="0" smtClean="0">
                <a:solidFill>
                  <a:srgbClr val="000000"/>
                </a:solidFill>
                <a:latin typeface="Symbol"/>
                <a:ea typeface="ＭＳ Ｐゴシック" charset="0"/>
                <a:cs typeface="Arial" pitchFamily="34" charset="0"/>
              </a:rPr>
              <a:t>+</a:t>
            </a:r>
            <a:endParaRPr lang="en-US" sz="1400" b="1" baseline="30000" dirty="0">
              <a:solidFill>
                <a:srgbClr val="000000"/>
              </a:solidFill>
              <a:latin typeface="Symbol"/>
              <a:ea typeface="ＭＳ Ｐゴシック" charset="0"/>
              <a:cs typeface="Arial" pitchFamily="34" charset="0"/>
            </a:endParaRPr>
          </a:p>
        </p:txBody>
      </p:sp>
      <p:sp>
        <p:nvSpPr>
          <p:cNvPr id="16" name="TextBox 15"/>
          <p:cNvSpPr txBox="1"/>
          <p:nvPr/>
        </p:nvSpPr>
        <p:spPr>
          <a:xfrm>
            <a:off x="6513911" y="5441384"/>
            <a:ext cx="19556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H</a:t>
            </a:r>
            <a:r>
              <a:rPr lang="en-US" sz="1400" b="1" baseline="30000" dirty="0" smtClean="0">
                <a:solidFill>
                  <a:srgbClr val="000000"/>
                </a:solidFill>
                <a:latin typeface="Symbol"/>
                <a:ea typeface="ＭＳ Ｐゴシック" charset="0"/>
                <a:cs typeface="Arial" pitchFamily="34" charset="0"/>
              </a:rPr>
              <a:t>+</a:t>
            </a:r>
            <a:endParaRPr lang="en-US" sz="1400" b="1" baseline="30000" dirty="0">
              <a:solidFill>
                <a:srgbClr val="000000"/>
              </a:solidFill>
              <a:latin typeface="Symbol"/>
              <a:ea typeface="ＭＳ Ｐゴシック" charset="0"/>
              <a:cs typeface="Arial" pitchFamily="34" charset="0"/>
            </a:endParaRPr>
          </a:p>
        </p:txBody>
      </p:sp>
      <p:sp>
        <p:nvSpPr>
          <p:cNvPr id="17" name="TextBox 16"/>
          <p:cNvSpPr txBox="1"/>
          <p:nvPr/>
        </p:nvSpPr>
        <p:spPr>
          <a:xfrm>
            <a:off x="5543553" y="5011985"/>
            <a:ext cx="19556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H</a:t>
            </a:r>
            <a:r>
              <a:rPr lang="en-US" sz="1400" b="1" baseline="30000" dirty="0" smtClean="0">
                <a:solidFill>
                  <a:srgbClr val="000000"/>
                </a:solidFill>
                <a:latin typeface="Symbol"/>
                <a:ea typeface="ＭＳ Ｐゴシック" charset="0"/>
                <a:cs typeface="Arial" pitchFamily="34" charset="0"/>
              </a:rPr>
              <a:t>+</a:t>
            </a:r>
            <a:endParaRPr lang="en-US" sz="1400" b="1" baseline="30000" dirty="0">
              <a:solidFill>
                <a:srgbClr val="000000"/>
              </a:solidFill>
              <a:latin typeface="Symbol"/>
              <a:ea typeface="ＭＳ Ｐゴシック" charset="0"/>
              <a:cs typeface="Arial" pitchFamily="34" charset="0"/>
            </a:endParaRPr>
          </a:p>
        </p:txBody>
      </p:sp>
      <p:sp>
        <p:nvSpPr>
          <p:cNvPr id="18" name="TextBox 17"/>
          <p:cNvSpPr txBox="1"/>
          <p:nvPr/>
        </p:nvSpPr>
        <p:spPr>
          <a:xfrm>
            <a:off x="4540809" y="4988281"/>
            <a:ext cx="19556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H</a:t>
            </a:r>
            <a:r>
              <a:rPr lang="en-US" sz="1400" b="1" baseline="30000" dirty="0" smtClean="0">
                <a:solidFill>
                  <a:srgbClr val="000000"/>
                </a:solidFill>
                <a:latin typeface="Symbol"/>
                <a:ea typeface="ＭＳ Ｐゴシック" charset="0"/>
                <a:cs typeface="Arial" pitchFamily="34" charset="0"/>
              </a:rPr>
              <a:t>+</a:t>
            </a:r>
            <a:endParaRPr lang="en-US" sz="1400" b="1" baseline="30000" dirty="0">
              <a:solidFill>
                <a:srgbClr val="000000"/>
              </a:solidFill>
              <a:latin typeface="Symbol"/>
              <a:ea typeface="ＭＳ Ｐゴシック" charset="0"/>
              <a:cs typeface="Arial" pitchFamily="34" charset="0"/>
            </a:endParaRPr>
          </a:p>
        </p:txBody>
      </p:sp>
      <p:sp>
        <p:nvSpPr>
          <p:cNvPr id="19" name="TextBox 18"/>
          <p:cNvSpPr txBox="1"/>
          <p:nvPr/>
        </p:nvSpPr>
        <p:spPr>
          <a:xfrm>
            <a:off x="3608070" y="5202068"/>
            <a:ext cx="19556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H</a:t>
            </a:r>
            <a:r>
              <a:rPr lang="en-US" sz="1400" b="1" baseline="30000" dirty="0" smtClean="0">
                <a:solidFill>
                  <a:srgbClr val="000000"/>
                </a:solidFill>
                <a:latin typeface="Symbol"/>
                <a:ea typeface="ＭＳ Ｐゴシック" charset="0"/>
                <a:cs typeface="Arial" pitchFamily="34" charset="0"/>
              </a:rPr>
              <a:t>+</a:t>
            </a:r>
            <a:endParaRPr lang="en-US" sz="1400" b="1" baseline="30000" dirty="0">
              <a:solidFill>
                <a:srgbClr val="000000"/>
              </a:solidFill>
              <a:latin typeface="Symbol"/>
              <a:ea typeface="ＭＳ Ｐゴシック" charset="0"/>
              <a:cs typeface="Arial" pitchFamily="34" charset="0"/>
            </a:endParaRPr>
          </a:p>
        </p:txBody>
      </p:sp>
      <p:sp>
        <p:nvSpPr>
          <p:cNvPr id="20" name="TextBox 19"/>
          <p:cNvSpPr txBox="1"/>
          <p:nvPr/>
        </p:nvSpPr>
        <p:spPr>
          <a:xfrm>
            <a:off x="5088257" y="5462279"/>
            <a:ext cx="19556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H</a:t>
            </a:r>
            <a:r>
              <a:rPr lang="en-US" sz="1400" b="1" baseline="30000" dirty="0" smtClean="0">
                <a:solidFill>
                  <a:srgbClr val="000000"/>
                </a:solidFill>
                <a:latin typeface="Symbol"/>
                <a:ea typeface="ＭＳ Ｐゴシック" charset="0"/>
                <a:cs typeface="Arial" pitchFamily="34" charset="0"/>
              </a:rPr>
              <a:t>+</a:t>
            </a:r>
            <a:endParaRPr lang="en-US" sz="1400" b="1" baseline="30000" dirty="0">
              <a:solidFill>
                <a:srgbClr val="000000"/>
              </a:solidFill>
              <a:latin typeface="Symbol"/>
              <a:ea typeface="ＭＳ Ｐゴシック" charset="0"/>
              <a:cs typeface="Arial" pitchFamily="34" charset="0"/>
            </a:endParaRPr>
          </a:p>
        </p:txBody>
      </p:sp>
      <p:sp>
        <p:nvSpPr>
          <p:cNvPr id="22" name="TextBox 21"/>
          <p:cNvSpPr txBox="1"/>
          <p:nvPr/>
        </p:nvSpPr>
        <p:spPr>
          <a:xfrm>
            <a:off x="5318760" y="4638172"/>
            <a:ext cx="1396842" cy="307777"/>
          </a:xfrm>
          <a:prstGeom prst="rect">
            <a:avLst/>
          </a:prstGeom>
          <a:noFill/>
        </p:spPr>
        <p:txBody>
          <a:bodyPr wrap="square" rtlCol="0">
            <a:spAutoFit/>
          </a:bodyPr>
          <a:lstStyle/>
          <a:p>
            <a:pPr eaLnBrk="0" hangingPunct="0"/>
            <a:r>
              <a:rPr lang="en-US" sz="1400" b="1" dirty="0">
                <a:solidFill>
                  <a:srgbClr val="FFFFFF"/>
                </a:solidFill>
                <a:latin typeface="Arial" pitchFamily="34" charset="0"/>
                <a:ea typeface="ＭＳ Ｐゴシック" charset="0"/>
                <a:cs typeface="Arial" pitchFamily="34" charset="0"/>
              </a:rPr>
              <a:t>Electron flow</a:t>
            </a:r>
          </a:p>
        </p:txBody>
      </p:sp>
      <p:sp>
        <p:nvSpPr>
          <p:cNvPr id="23" name="TextBox 22"/>
          <p:cNvSpPr txBox="1"/>
          <p:nvPr/>
        </p:nvSpPr>
        <p:spPr>
          <a:xfrm>
            <a:off x="5490978" y="3793196"/>
            <a:ext cx="1396842" cy="738664"/>
          </a:xfrm>
          <a:prstGeom prst="rect">
            <a:avLst/>
          </a:prstGeom>
          <a:noFill/>
        </p:spPr>
        <p:txBody>
          <a:bodyPr wrap="square" rtlCol="0">
            <a:spAutoFit/>
          </a:bodyPr>
          <a:lstStyle/>
          <a:p>
            <a:pPr algn="r" eaLnBrk="0" hangingPunct="0"/>
            <a:r>
              <a:rPr lang="en-US" sz="1400" b="1" dirty="0" smtClean="0">
                <a:solidFill>
                  <a:srgbClr val="000000"/>
                </a:solidFill>
                <a:latin typeface="Arial" pitchFamily="34" charset="0"/>
                <a:ea typeface="ＭＳ Ｐゴシック" charset="0"/>
                <a:cs typeface="Arial" pitchFamily="34" charset="0"/>
              </a:rPr>
              <a:t>ATP</a:t>
            </a:r>
          </a:p>
          <a:p>
            <a:pPr algn="r" eaLnBrk="0" hangingPunct="0"/>
            <a:r>
              <a:rPr lang="en-US" altLang="zh-CN" sz="1400" b="1" dirty="0" smtClean="0">
                <a:solidFill>
                  <a:srgbClr val="000000"/>
                </a:solidFill>
                <a:latin typeface="Arial" pitchFamily="34" charset="0"/>
                <a:ea typeface="ＭＳ Ｐゴシック" charset="0"/>
                <a:cs typeface="Arial" pitchFamily="34" charset="0"/>
              </a:rPr>
              <a:t>S</a:t>
            </a:r>
            <a:r>
              <a:rPr lang="en-US" sz="1400" b="1" dirty="0" smtClean="0">
                <a:solidFill>
                  <a:srgbClr val="000000"/>
                </a:solidFill>
                <a:latin typeface="Arial" pitchFamily="34" charset="0"/>
                <a:ea typeface="ＭＳ Ｐゴシック" charset="0"/>
                <a:cs typeface="Arial" pitchFamily="34" charset="0"/>
              </a:rPr>
              <a:t>ynthase</a:t>
            </a:r>
          </a:p>
          <a:p>
            <a:pPr algn="r" eaLnBrk="0" hangingPunct="0"/>
            <a:r>
              <a:rPr lang="zh-CN" altLang="en-US" sz="1400" b="1" dirty="0" smtClean="0">
                <a:solidFill>
                  <a:srgbClr val="000000"/>
                </a:solidFill>
                <a:latin typeface="楷体" panose="02010609060101010101" pitchFamily="49" charset="-122"/>
                <a:ea typeface="楷体" panose="02010609060101010101" pitchFamily="49" charset="-122"/>
                <a:cs typeface="Lucida Sans Unicode" panose="020B0602030504020204" pitchFamily="34" charset="0"/>
              </a:rPr>
              <a:t>（合成酶）</a:t>
            </a:r>
            <a:endParaRPr lang="en-US" sz="1400" b="1" dirty="0">
              <a:solidFill>
                <a:srgbClr val="000000"/>
              </a:solidFill>
              <a:latin typeface="楷体" panose="02010609060101010101" pitchFamily="49" charset="-122"/>
              <a:ea typeface="楷体" panose="02010609060101010101" pitchFamily="49" charset="-122"/>
              <a:cs typeface="Lucida Sans Unicode" panose="020B0602030504020204" pitchFamily="34" charset="0"/>
            </a:endParaRPr>
          </a:p>
        </p:txBody>
      </p:sp>
      <p:sp>
        <p:nvSpPr>
          <p:cNvPr id="24" name="TextBox 23"/>
          <p:cNvSpPr txBox="1"/>
          <p:nvPr/>
        </p:nvSpPr>
        <p:spPr>
          <a:xfrm>
            <a:off x="6209033" y="2709267"/>
            <a:ext cx="535149" cy="276999"/>
          </a:xfrm>
          <a:prstGeom prst="rect">
            <a:avLst/>
          </a:prstGeom>
          <a:noFill/>
        </p:spPr>
        <p:txBody>
          <a:bodyPr wrap="square" rtlCol="0">
            <a:spAutoFit/>
          </a:bodyPr>
          <a:lstStyle/>
          <a:p>
            <a:pPr eaLnBrk="0" hangingPunct="0"/>
            <a:r>
              <a:rPr lang="en-US" sz="1200" b="1" dirty="0" smtClean="0">
                <a:solidFill>
                  <a:srgbClr val="000000"/>
                </a:solidFill>
                <a:latin typeface="Arial" pitchFamily="34" charset="0"/>
                <a:ea typeface="ＭＳ Ｐゴシック" charset="0"/>
                <a:cs typeface="Arial" pitchFamily="34" charset="0"/>
              </a:rPr>
              <a:t>ADP</a:t>
            </a:r>
            <a:endParaRPr lang="en-US" sz="1200" b="1" dirty="0">
              <a:solidFill>
                <a:srgbClr val="000000"/>
              </a:solidFill>
              <a:latin typeface="Symbol"/>
              <a:ea typeface="ＭＳ Ｐゴシック" charset="0"/>
              <a:cs typeface="Arial" pitchFamily="34" charset="0"/>
            </a:endParaRPr>
          </a:p>
        </p:txBody>
      </p:sp>
      <p:sp>
        <p:nvSpPr>
          <p:cNvPr id="25" name="TextBox 24"/>
          <p:cNvSpPr txBox="1"/>
          <p:nvPr/>
        </p:nvSpPr>
        <p:spPr>
          <a:xfrm>
            <a:off x="6847052" y="2769523"/>
            <a:ext cx="102592" cy="184666"/>
          </a:xfrm>
          <a:prstGeom prst="rect">
            <a:avLst/>
          </a:prstGeom>
          <a:noFill/>
        </p:spPr>
        <p:txBody>
          <a:bodyPr wrap="none" lIns="0" tIns="0" rIns="0" bIns="0" rtlCol="0">
            <a:spAutoFit/>
          </a:bodyPr>
          <a:lstStyle/>
          <a:p>
            <a:pPr eaLnBrk="0" hangingPunct="0"/>
            <a:r>
              <a:rPr lang="en-US" sz="1200" b="1" dirty="0" smtClean="0">
                <a:solidFill>
                  <a:srgbClr val="000000"/>
                </a:solidFill>
                <a:latin typeface="Arial" pitchFamily="34" charset="0"/>
                <a:ea typeface="ＭＳ Ｐゴシック" charset="0"/>
                <a:cs typeface="Arial" pitchFamily="34" charset="0"/>
              </a:rPr>
              <a:t>P</a:t>
            </a:r>
            <a:endParaRPr lang="en-US" sz="1200" b="1" baseline="30000" dirty="0">
              <a:solidFill>
                <a:srgbClr val="000000"/>
              </a:solidFill>
              <a:latin typeface="Arial" pitchFamily="34" charset="0"/>
              <a:ea typeface="ＭＳ Ｐゴシック" charset="0"/>
              <a:cs typeface="Arial" pitchFamily="34" charset="0"/>
            </a:endParaRPr>
          </a:p>
        </p:txBody>
      </p:sp>
      <p:sp>
        <p:nvSpPr>
          <p:cNvPr id="26" name="TextBox 25"/>
          <p:cNvSpPr txBox="1"/>
          <p:nvPr/>
        </p:nvSpPr>
        <p:spPr>
          <a:xfrm>
            <a:off x="7823203" y="2488426"/>
            <a:ext cx="579120" cy="292388"/>
          </a:xfrm>
          <a:prstGeom prst="rect">
            <a:avLst/>
          </a:prstGeom>
          <a:noFill/>
        </p:spPr>
        <p:txBody>
          <a:bodyPr wrap="square" rtlCol="0">
            <a:spAutoFit/>
          </a:bodyPr>
          <a:lstStyle/>
          <a:p>
            <a:pPr eaLnBrk="0" hangingPunct="0"/>
            <a:r>
              <a:rPr lang="en-US" sz="1300" b="1" dirty="0" smtClean="0">
                <a:solidFill>
                  <a:srgbClr val="000000"/>
                </a:solidFill>
                <a:latin typeface="Arial" pitchFamily="34" charset="0"/>
                <a:ea typeface="ＭＳ Ｐゴシック" charset="0"/>
                <a:cs typeface="Arial" pitchFamily="34" charset="0"/>
              </a:rPr>
              <a:t>ATP</a:t>
            </a:r>
            <a:endParaRPr lang="en-US" sz="1300" b="1" baseline="30000" dirty="0">
              <a:solidFill>
                <a:srgbClr val="000000"/>
              </a:solidFill>
              <a:latin typeface="Arial" pitchFamily="34" charset="0"/>
              <a:ea typeface="ＭＳ Ｐゴシック" charset="0"/>
              <a:cs typeface="Arial" pitchFamily="34" charset="0"/>
            </a:endParaRPr>
          </a:p>
        </p:txBody>
      </p:sp>
      <p:sp>
        <p:nvSpPr>
          <p:cNvPr id="27" name="TextBox 26"/>
          <p:cNvSpPr txBox="1"/>
          <p:nvPr/>
        </p:nvSpPr>
        <p:spPr>
          <a:xfrm>
            <a:off x="7395080" y="1431741"/>
            <a:ext cx="755783" cy="523220"/>
          </a:xfrm>
          <a:prstGeom prst="rect">
            <a:avLst/>
          </a:prstGeom>
          <a:noFill/>
        </p:spPr>
        <p:txBody>
          <a:bodyPr wrap="square" rtlCol="0">
            <a:spAutoFit/>
          </a:bodyPr>
          <a:lstStyle/>
          <a:p>
            <a:pPr algn="ctr" eaLnBrk="0" hangingPunct="0"/>
            <a:r>
              <a:rPr lang="en-US" sz="1400" b="1" dirty="0" smtClean="0">
                <a:solidFill>
                  <a:srgbClr val="FFFFFF"/>
                </a:solidFill>
                <a:latin typeface="Arial" pitchFamily="34" charset="0"/>
                <a:ea typeface="ＭＳ Ｐゴシック" charset="0"/>
                <a:cs typeface="Arial" pitchFamily="34" charset="0"/>
              </a:rPr>
              <a:t>Calvin</a:t>
            </a:r>
          </a:p>
          <a:p>
            <a:pPr algn="ctr" eaLnBrk="0" hangingPunct="0"/>
            <a:r>
              <a:rPr lang="en-US" sz="1400" b="1" dirty="0" smtClean="0">
                <a:solidFill>
                  <a:srgbClr val="FFFFFF"/>
                </a:solidFill>
                <a:latin typeface="Arial" pitchFamily="34" charset="0"/>
                <a:ea typeface="ＭＳ Ｐゴシック" charset="0"/>
                <a:cs typeface="Arial" pitchFamily="34" charset="0"/>
              </a:rPr>
              <a:t>cycle</a:t>
            </a:r>
            <a:endParaRPr lang="en-US" sz="1400" b="1" dirty="0">
              <a:solidFill>
                <a:srgbClr val="FFFFFF"/>
              </a:solidFill>
              <a:latin typeface="Arial" pitchFamily="34" charset="0"/>
              <a:ea typeface="ＭＳ Ｐゴシック" charset="0"/>
              <a:cs typeface="Arial" pitchFamily="34" charset="0"/>
            </a:endParaRPr>
          </a:p>
        </p:txBody>
      </p:sp>
      <p:sp>
        <p:nvSpPr>
          <p:cNvPr id="28" name="TextBox 27"/>
          <p:cNvSpPr txBox="1"/>
          <p:nvPr/>
        </p:nvSpPr>
        <p:spPr>
          <a:xfrm>
            <a:off x="300418" y="6003725"/>
            <a:ext cx="1196722" cy="523220"/>
          </a:xfrm>
          <a:prstGeom prst="rect">
            <a:avLst/>
          </a:prstGeom>
          <a:noFill/>
        </p:spPr>
        <p:txBody>
          <a:bodyPr wrap="squar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Thylakoid</a:t>
            </a:r>
          </a:p>
          <a:p>
            <a:pPr eaLnBrk="0" hangingPunct="0"/>
            <a:r>
              <a:rPr lang="en-US" sz="1400" b="1" dirty="0" smtClean="0">
                <a:solidFill>
                  <a:srgbClr val="000000"/>
                </a:solidFill>
                <a:latin typeface="Arial" pitchFamily="34" charset="0"/>
                <a:ea typeface="ＭＳ Ｐゴシック" charset="0"/>
                <a:cs typeface="Arial" pitchFamily="34" charset="0"/>
              </a:rPr>
              <a:t>membrane</a:t>
            </a:r>
            <a:endParaRPr lang="en-US" sz="1400" b="1" dirty="0">
              <a:solidFill>
                <a:srgbClr val="000000"/>
              </a:solidFill>
              <a:latin typeface="Arial" pitchFamily="34" charset="0"/>
              <a:ea typeface="ＭＳ Ｐゴシック" charset="0"/>
              <a:cs typeface="Arial" pitchFamily="34" charset="0"/>
            </a:endParaRPr>
          </a:p>
        </p:txBody>
      </p:sp>
      <p:sp>
        <p:nvSpPr>
          <p:cNvPr id="29" name="TextBox 28"/>
          <p:cNvSpPr txBox="1"/>
          <p:nvPr/>
        </p:nvSpPr>
        <p:spPr>
          <a:xfrm>
            <a:off x="769239" y="5144301"/>
            <a:ext cx="336631" cy="215444"/>
          </a:xfrm>
          <a:prstGeom prst="rect">
            <a:avLst/>
          </a:prstGeom>
          <a:noFill/>
        </p:spPr>
        <p:txBody>
          <a:bodyPr wrap="none" lIns="0" tIns="0" rIns="0" bIns="0"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H</a:t>
            </a:r>
            <a:r>
              <a:rPr lang="en-US" sz="1400" b="1" baseline="-25000" dirty="0" smtClean="0">
                <a:solidFill>
                  <a:srgbClr val="FFFFFF"/>
                </a:solidFill>
                <a:latin typeface="Arial" pitchFamily="34" charset="0"/>
                <a:ea typeface="ＭＳ Ｐゴシック" charset="0"/>
                <a:cs typeface="Arial" pitchFamily="34" charset="0"/>
              </a:rPr>
              <a:t>2</a:t>
            </a:r>
            <a:r>
              <a:rPr lang="en-US" sz="1400" b="1" dirty="0" smtClean="0">
                <a:solidFill>
                  <a:srgbClr val="FFFFFF"/>
                </a:solidFill>
                <a:latin typeface="Arial" pitchFamily="34" charset="0"/>
                <a:ea typeface="ＭＳ Ｐゴシック" charset="0"/>
                <a:cs typeface="Arial" pitchFamily="34" charset="0"/>
              </a:rPr>
              <a:t>O</a:t>
            </a:r>
            <a:endParaRPr lang="en-US" sz="1400" b="1" baseline="30000" dirty="0">
              <a:solidFill>
                <a:srgbClr val="FFFFFF"/>
              </a:solidFill>
              <a:latin typeface="Arial" pitchFamily="34" charset="0"/>
              <a:ea typeface="ＭＳ Ｐゴシック" charset="0"/>
              <a:cs typeface="Arial" pitchFamily="34" charset="0"/>
            </a:endParaRPr>
          </a:p>
        </p:txBody>
      </p:sp>
      <p:sp>
        <p:nvSpPr>
          <p:cNvPr id="30" name="TextBox 29"/>
          <p:cNvSpPr txBox="1"/>
          <p:nvPr/>
        </p:nvSpPr>
        <p:spPr>
          <a:xfrm>
            <a:off x="1708442" y="5579553"/>
            <a:ext cx="206788" cy="215444"/>
          </a:xfrm>
          <a:prstGeom prst="rect">
            <a:avLst/>
          </a:prstGeom>
          <a:noFill/>
        </p:spPr>
        <p:txBody>
          <a:bodyPr wrap="none" lIns="0" tIns="0" rIns="0" bIns="0"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O</a:t>
            </a:r>
            <a:r>
              <a:rPr lang="en-US" sz="1400" b="1" baseline="-25000" dirty="0" smtClean="0">
                <a:solidFill>
                  <a:srgbClr val="FFFFFF"/>
                </a:solidFill>
                <a:latin typeface="Arial" pitchFamily="34" charset="0"/>
                <a:ea typeface="ＭＳ Ｐゴシック" charset="0"/>
                <a:cs typeface="Arial" pitchFamily="34" charset="0"/>
              </a:rPr>
              <a:t>2</a:t>
            </a:r>
            <a:endParaRPr lang="en-US" sz="1400" b="1" baseline="-25000" dirty="0">
              <a:solidFill>
                <a:srgbClr val="FFFFFF"/>
              </a:solidFill>
              <a:latin typeface="Arial" pitchFamily="34" charset="0"/>
              <a:ea typeface="ＭＳ Ｐゴシック" charset="0"/>
              <a:cs typeface="Arial" pitchFamily="34" charset="0"/>
            </a:endParaRPr>
          </a:p>
        </p:txBody>
      </p:sp>
      <p:sp>
        <p:nvSpPr>
          <p:cNvPr id="31" name="TextBox 30"/>
          <p:cNvSpPr txBox="1"/>
          <p:nvPr/>
        </p:nvSpPr>
        <p:spPr>
          <a:xfrm>
            <a:off x="1774660" y="4919337"/>
            <a:ext cx="216406" cy="184666"/>
          </a:xfrm>
          <a:prstGeom prst="rect">
            <a:avLst/>
          </a:prstGeom>
          <a:noFill/>
        </p:spPr>
        <p:txBody>
          <a:bodyPr wrap="none" lIns="0" tIns="0" rIns="0" bIns="0" rtlCol="0">
            <a:spAutoFit/>
          </a:bodyPr>
          <a:lstStyle/>
          <a:p>
            <a:pPr eaLnBrk="0" hangingPunct="0"/>
            <a:r>
              <a:rPr lang="en-US" sz="1200" b="1" dirty="0" smtClean="0">
                <a:solidFill>
                  <a:srgbClr val="000000"/>
                </a:solidFill>
                <a:latin typeface="Arial" pitchFamily="34" charset="0"/>
                <a:ea typeface="ＭＳ Ｐゴシック" charset="0"/>
                <a:cs typeface="Arial" pitchFamily="34" charset="0"/>
              </a:rPr>
              <a:t>2</a:t>
            </a:r>
            <a:r>
              <a:rPr lang="en-US" sz="1200" b="1" i="1" dirty="0" smtClean="0">
                <a:solidFill>
                  <a:srgbClr val="000000"/>
                </a:solidFill>
                <a:latin typeface="Arial" pitchFamily="34" charset="0"/>
                <a:ea typeface="ＭＳ Ｐゴシック" charset="0"/>
                <a:cs typeface="Arial" pitchFamily="34" charset="0"/>
              </a:rPr>
              <a:t>e</a:t>
            </a:r>
            <a:r>
              <a:rPr lang="en-US" sz="1000" b="1" baseline="30000" dirty="0" smtClean="0">
                <a:solidFill>
                  <a:srgbClr val="000000"/>
                </a:solidFill>
                <a:latin typeface="Symbol" pitchFamily="18" charset="2"/>
                <a:ea typeface="ＭＳ Ｐゴシック" charset="0"/>
                <a:cs typeface="Arial" pitchFamily="34" charset="0"/>
                <a:sym typeface="Symbol"/>
              </a:rPr>
              <a:t></a:t>
            </a:r>
            <a:endParaRPr lang="en-US" sz="1000" b="1" baseline="30000" dirty="0">
              <a:solidFill>
                <a:srgbClr val="000000"/>
              </a:solidFill>
              <a:latin typeface="Symbol" pitchFamily="18" charset="2"/>
              <a:ea typeface="ＭＳ Ｐゴシック" charset="0"/>
              <a:cs typeface="Arial" pitchFamily="34" charset="0"/>
            </a:endParaRPr>
          </a:p>
        </p:txBody>
      </p:sp>
      <p:cxnSp>
        <p:nvCxnSpPr>
          <p:cNvPr id="9218" name="Straight Connector 9217"/>
          <p:cNvCxnSpPr/>
          <p:nvPr/>
        </p:nvCxnSpPr>
        <p:spPr bwMode="auto">
          <a:xfrm>
            <a:off x="1467899" y="5720603"/>
            <a:ext cx="100584"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Freeform 33"/>
          <p:cNvSpPr/>
          <p:nvPr/>
        </p:nvSpPr>
        <p:spPr bwMode="auto">
          <a:xfrm>
            <a:off x="5591175" y="4222750"/>
            <a:ext cx="133350" cy="469900"/>
          </a:xfrm>
          <a:custGeom>
            <a:avLst/>
            <a:gdLst>
              <a:gd name="connsiteX0" fmla="*/ 0 w 133350"/>
              <a:gd name="connsiteY0" fmla="*/ 0 h 469900"/>
              <a:gd name="connsiteX1" fmla="*/ 133350 w 133350"/>
              <a:gd name="connsiteY1" fmla="*/ 469900 h 469900"/>
            </a:gdLst>
            <a:ahLst/>
            <a:cxnLst>
              <a:cxn ang="0">
                <a:pos x="connsiteX0" y="connsiteY0"/>
              </a:cxn>
              <a:cxn ang="0">
                <a:pos x="connsiteX1" y="connsiteY1"/>
              </a:cxn>
            </a:cxnLst>
            <a:rect l="l" t="t" r="r" b="b"/>
            <a:pathLst>
              <a:path w="133350" h="469900">
                <a:moveTo>
                  <a:pt x="0" y="0"/>
                </a:moveTo>
                <a:lnTo>
                  <a:pt x="133350" y="469900"/>
                </a:lnTo>
              </a:path>
            </a:pathLst>
          </a:custGeom>
          <a:noFill/>
          <a:ln w="31750" cap="flat" cmpd="sng" algn="ctr">
            <a:solidFill>
              <a:schemeClr val="bg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5" name="Freeform 34"/>
          <p:cNvSpPr/>
          <p:nvPr/>
        </p:nvSpPr>
        <p:spPr bwMode="auto">
          <a:xfrm>
            <a:off x="5591176" y="4239893"/>
            <a:ext cx="133349" cy="452757"/>
          </a:xfrm>
          <a:custGeom>
            <a:avLst/>
            <a:gdLst>
              <a:gd name="connsiteX0" fmla="*/ 0 w 133350"/>
              <a:gd name="connsiteY0" fmla="*/ 0 h 469900"/>
              <a:gd name="connsiteX1" fmla="*/ 133350 w 133350"/>
              <a:gd name="connsiteY1" fmla="*/ 469900 h 469900"/>
            </a:gdLst>
            <a:ahLst/>
            <a:cxnLst>
              <a:cxn ang="0">
                <a:pos x="connsiteX0" y="connsiteY0"/>
              </a:cxn>
              <a:cxn ang="0">
                <a:pos x="connsiteX1" y="connsiteY1"/>
              </a:cxn>
            </a:cxnLst>
            <a:rect l="l" t="t" r="r" b="b"/>
            <a:pathLst>
              <a:path w="133350" h="469900">
                <a:moveTo>
                  <a:pt x="0" y="0"/>
                </a:moveTo>
                <a:lnTo>
                  <a:pt x="133350" y="46990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9" name="TextBox 38"/>
          <p:cNvSpPr txBox="1"/>
          <p:nvPr/>
        </p:nvSpPr>
        <p:spPr>
          <a:xfrm>
            <a:off x="1394079" y="5527498"/>
            <a:ext cx="381000" cy="387798"/>
          </a:xfrm>
          <a:prstGeom prst="rect">
            <a:avLst/>
          </a:prstGeom>
          <a:noFill/>
        </p:spPr>
        <p:txBody>
          <a:bodyPr wrap="square" rtlCol="0">
            <a:spAutoFit/>
          </a:bodyPr>
          <a:lstStyle/>
          <a:p>
            <a:pPr eaLnBrk="0" hangingPunct="0"/>
            <a:r>
              <a:rPr lang="en-US" sz="960" b="1" dirty="0" smtClean="0">
                <a:solidFill>
                  <a:srgbClr val="000000"/>
                </a:solidFill>
                <a:latin typeface="Arial" pitchFamily="34" charset="0"/>
                <a:ea typeface="ＭＳ Ｐゴシック" charset="0"/>
                <a:cs typeface="Arial" pitchFamily="34" charset="0"/>
              </a:rPr>
              <a:t>1</a:t>
            </a:r>
          </a:p>
          <a:p>
            <a:pPr eaLnBrk="0" hangingPunct="0"/>
            <a:r>
              <a:rPr lang="en-US" sz="960" b="1" dirty="0">
                <a:solidFill>
                  <a:srgbClr val="000000"/>
                </a:solidFill>
                <a:latin typeface="Arial" pitchFamily="34" charset="0"/>
                <a:ea typeface="ＭＳ Ｐゴシック" charset="0"/>
                <a:cs typeface="Arial" pitchFamily="34" charset="0"/>
              </a:rPr>
              <a:t>2</a:t>
            </a:r>
          </a:p>
        </p:txBody>
      </p:sp>
      <p:sp>
        <p:nvSpPr>
          <p:cNvPr id="40" name="TextBox 39"/>
          <p:cNvSpPr txBox="1"/>
          <p:nvPr/>
        </p:nvSpPr>
        <p:spPr>
          <a:xfrm>
            <a:off x="6552330" y="2698661"/>
            <a:ext cx="269626" cy="276999"/>
          </a:xfrm>
          <a:prstGeom prst="rect">
            <a:avLst/>
          </a:prstGeom>
          <a:noFill/>
        </p:spPr>
        <p:txBody>
          <a:bodyPr wrap="none" rtlCol="0">
            <a:spAutoFit/>
          </a:bodyPr>
          <a:lstStyle/>
          <a:p>
            <a:pPr eaLnBrk="0" hangingPunct="0"/>
            <a:r>
              <a:rPr lang="en-US" sz="1200" b="1" dirty="0" smtClean="0">
                <a:solidFill>
                  <a:srgbClr val="000000"/>
                </a:solidFill>
                <a:latin typeface="Symbol" pitchFamily="18" charset="2"/>
                <a:ea typeface="ＭＳ Ｐゴシック" charset="0"/>
                <a:sym typeface="Symbol"/>
              </a:rPr>
              <a:t></a:t>
            </a:r>
            <a:endParaRPr lang="en-US" sz="1200" b="1" dirty="0">
              <a:solidFill>
                <a:srgbClr val="000000"/>
              </a:solidFill>
              <a:latin typeface="Symbol" pitchFamily="18" charset="2"/>
              <a:ea typeface="ＭＳ Ｐゴシック" charset="0"/>
            </a:endParaRPr>
          </a:p>
        </p:txBody>
      </p:sp>
      <p:sp>
        <p:nvSpPr>
          <p:cNvPr id="38" name="TextBox 37"/>
          <p:cNvSpPr txBox="1"/>
          <p:nvPr/>
        </p:nvSpPr>
        <p:spPr>
          <a:xfrm>
            <a:off x="5958663" y="2128395"/>
            <a:ext cx="126638" cy="276999"/>
          </a:xfrm>
          <a:prstGeom prst="rect">
            <a:avLst/>
          </a:prstGeom>
          <a:noFill/>
        </p:spPr>
        <p:txBody>
          <a:bodyPr wrap="none" lIns="0" tIns="0" rIns="0" bIns="0" rtlCol="0">
            <a:spAutoFit/>
          </a:bodyPr>
          <a:lstStyle/>
          <a:p>
            <a:pPr eaLnBrk="0" hangingPunct="0"/>
            <a:r>
              <a:rPr lang="en-US" sz="1800" b="1" dirty="0" smtClean="0">
                <a:solidFill>
                  <a:srgbClr val="000000"/>
                </a:solidFill>
                <a:latin typeface="Symbol" pitchFamily="18" charset="2"/>
                <a:ea typeface="ＭＳ Ｐゴシック" charset="0"/>
                <a:cs typeface="Arial" pitchFamily="34" charset="0"/>
                <a:sym typeface="Symbol"/>
              </a:rPr>
              <a:t></a:t>
            </a:r>
            <a:endParaRPr lang="en-US" sz="1800" b="1" dirty="0">
              <a:solidFill>
                <a:srgbClr val="000000"/>
              </a:solidFill>
              <a:latin typeface="Symbol" pitchFamily="18" charset="2"/>
              <a:ea typeface="ＭＳ Ｐゴシック" charset="0"/>
              <a:cs typeface="Arial" pitchFamily="34" charset="0"/>
            </a:endParaRPr>
          </a:p>
        </p:txBody>
      </p:sp>
      <p:sp>
        <p:nvSpPr>
          <p:cNvPr id="41" name="TextBox 40"/>
          <p:cNvSpPr txBox="1"/>
          <p:nvPr/>
        </p:nvSpPr>
        <p:spPr>
          <a:xfrm>
            <a:off x="6198710" y="2127125"/>
            <a:ext cx="126638" cy="276999"/>
          </a:xfrm>
          <a:prstGeom prst="rect">
            <a:avLst/>
          </a:prstGeom>
          <a:noFill/>
        </p:spPr>
        <p:txBody>
          <a:bodyPr wrap="none" lIns="0" tIns="0" rIns="0" bIns="0" rtlCol="0">
            <a:spAutoFit/>
          </a:bodyPr>
          <a:lstStyle/>
          <a:p>
            <a:pPr eaLnBrk="0" hangingPunct="0"/>
            <a:r>
              <a:rPr lang="en-US" sz="1800" b="1" dirty="0" smtClean="0">
                <a:solidFill>
                  <a:srgbClr val="000000"/>
                </a:solidFill>
                <a:latin typeface="Symbol" pitchFamily="18" charset="2"/>
                <a:ea typeface="ＭＳ Ｐゴシック" charset="0"/>
                <a:cs typeface="Arial" pitchFamily="34" charset="0"/>
                <a:sym typeface="Symbol"/>
              </a:rPr>
              <a:t></a:t>
            </a:r>
            <a:endParaRPr lang="en-US" sz="1800" b="1" dirty="0">
              <a:solidFill>
                <a:srgbClr val="000000"/>
              </a:solidFill>
              <a:latin typeface="Symbol" pitchFamily="18" charset="2"/>
              <a:ea typeface="ＭＳ Ｐゴシック" charset="0"/>
              <a:cs typeface="Arial" pitchFamily="34" charset="0"/>
            </a:endParaRPr>
          </a:p>
        </p:txBody>
      </p:sp>
    </p:spTree>
    <p:extLst>
      <p:ext uri="{BB962C8B-B14F-4D97-AF65-F5344CB8AC3E}">
        <p14:creationId xmlns:p14="http://schemas.microsoft.com/office/powerpoint/2010/main" val="4091098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261872"/>
            <a:ext cx="8546592" cy="4334256"/>
          </a:xfrm>
          <a:prstGeom prst="rect">
            <a:avLst/>
          </a:prstGeom>
        </p:spPr>
      </p:pic>
      <p:sp>
        <p:nvSpPr>
          <p:cNvPr id="4" name="Rectangle 3"/>
          <p:cNvSpPr/>
          <p:nvPr/>
        </p:nvSpPr>
        <p:spPr>
          <a:xfrm>
            <a:off x="1680546" y="2063899"/>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5" name="Rectangle 4"/>
          <p:cNvSpPr/>
          <p:nvPr/>
        </p:nvSpPr>
        <p:spPr>
          <a:xfrm>
            <a:off x="2021062" y="2502050"/>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7" name="Rectangle 6"/>
          <p:cNvSpPr/>
          <p:nvPr/>
        </p:nvSpPr>
        <p:spPr>
          <a:xfrm>
            <a:off x="2267279" y="2081046"/>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8" name="Rectangle 7"/>
          <p:cNvSpPr/>
          <p:nvPr/>
        </p:nvSpPr>
        <p:spPr>
          <a:xfrm>
            <a:off x="2648279" y="2466809"/>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10" name="Rectangle 9"/>
          <p:cNvSpPr/>
          <p:nvPr/>
        </p:nvSpPr>
        <p:spPr>
          <a:xfrm>
            <a:off x="3003085" y="2050091"/>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11" name="Rectangle 10"/>
          <p:cNvSpPr/>
          <p:nvPr/>
        </p:nvSpPr>
        <p:spPr>
          <a:xfrm>
            <a:off x="3426949" y="2231065"/>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12" name="Rectangle 11"/>
          <p:cNvSpPr/>
          <p:nvPr/>
        </p:nvSpPr>
        <p:spPr>
          <a:xfrm>
            <a:off x="3857956" y="2100096"/>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14" name="Rectangle 13"/>
          <p:cNvSpPr/>
          <p:nvPr/>
        </p:nvSpPr>
        <p:spPr>
          <a:xfrm>
            <a:off x="4118306" y="2512846"/>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15" name="Rectangle 14"/>
          <p:cNvSpPr/>
          <p:nvPr/>
        </p:nvSpPr>
        <p:spPr>
          <a:xfrm>
            <a:off x="4350081" y="2046121"/>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16" name="Rectangle 15"/>
          <p:cNvSpPr/>
          <p:nvPr/>
        </p:nvSpPr>
        <p:spPr>
          <a:xfrm>
            <a:off x="4670756" y="2357271"/>
            <a:ext cx="327334" cy="246221"/>
          </a:xfrm>
          <a:prstGeom prst="rect">
            <a:avLst/>
          </a:prstGeom>
        </p:spPr>
        <p:txBody>
          <a:bodyPr wrap="none">
            <a:spAutoFit/>
          </a:bodyPr>
          <a:lstStyle/>
          <a:p>
            <a:pPr eaLnBrk="0" hangingPunct="0"/>
            <a:r>
              <a:rPr lang="en-US" sz="1000" b="1" dirty="0" smtClean="0">
                <a:solidFill>
                  <a:srgbClr val="000000"/>
                </a:solidFill>
                <a:latin typeface="Arial" pitchFamily="34" charset="0"/>
                <a:ea typeface="ＭＳ Ｐゴシック" charset="0"/>
              </a:rPr>
              <a:t>H</a:t>
            </a:r>
            <a:r>
              <a:rPr lang="en-US" sz="1000" b="1" baseline="30000" dirty="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17" name="Rectangle 16"/>
          <p:cNvSpPr/>
          <p:nvPr/>
        </p:nvSpPr>
        <p:spPr>
          <a:xfrm>
            <a:off x="5156531" y="1823870"/>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18" name="Rectangle 17"/>
          <p:cNvSpPr/>
          <p:nvPr/>
        </p:nvSpPr>
        <p:spPr>
          <a:xfrm>
            <a:off x="5668498" y="2209633"/>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19" name="Rectangle 18"/>
          <p:cNvSpPr/>
          <p:nvPr/>
        </p:nvSpPr>
        <p:spPr>
          <a:xfrm>
            <a:off x="6294292" y="2479668"/>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22" name="Rectangle 21"/>
          <p:cNvSpPr/>
          <p:nvPr/>
        </p:nvSpPr>
        <p:spPr>
          <a:xfrm>
            <a:off x="1685778" y="4808530"/>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23" name="Rectangle 22"/>
          <p:cNvSpPr/>
          <p:nvPr/>
        </p:nvSpPr>
        <p:spPr>
          <a:xfrm>
            <a:off x="645173" y="5018081"/>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24" name="Rectangle 23"/>
          <p:cNvSpPr/>
          <p:nvPr/>
        </p:nvSpPr>
        <p:spPr>
          <a:xfrm>
            <a:off x="3128818" y="4820436"/>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25" name="Rectangle 24"/>
          <p:cNvSpPr/>
          <p:nvPr/>
        </p:nvSpPr>
        <p:spPr>
          <a:xfrm>
            <a:off x="4340876" y="4810910"/>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26" name="Rectangle 25"/>
          <p:cNvSpPr/>
          <p:nvPr/>
        </p:nvSpPr>
        <p:spPr>
          <a:xfrm>
            <a:off x="6310170" y="4808528"/>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28" name="Rectangle 27"/>
          <p:cNvSpPr/>
          <p:nvPr/>
        </p:nvSpPr>
        <p:spPr>
          <a:xfrm>
            <a:off x="3649199" y="3840790"/>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29" name="Rectangle 28"/>
          <p:cNvSpPr/>
          <p:nvPr/>
        </p:nvSpPr>
        <p:spPr>
          <a:xfrm>
            <a:off x="321554" y="1801802"/>
            <a:ext cx="1045479" cy="592470"/>
          </a:xfrm>
          <a:prstGeom prst="rect">
            <a:avLst/>
          </a:prstGeom>
        </p:spPr>
        <p:txBody>
          <a:bodyPr wrap="none">
            <a:spAutoFit/>
          </a:bodyPr>
          <a:lstStyle/>
          <a:p>
            <a:pPr eaLnBrk="0" hangingPunct="0">
              <a:lnSpc>
                <a:spcPts val="1300"/>
              </a:lnSpc>
            </a:pPr>
            <a:r>
              <a:rPr lang="en-US" sz="1200" b="1" dirty="0" smtClean="0">
                <a:solidFill>
                  <a:srgbClr val="000000"/>
                </a:solidFill>
                <a:latin typeface="Arial" pitchFamily="34" charset="0"/>
                <a:ea typeface="ＭＳ Ｐゴシック" charset="0"/>
              </a:rPr>
              <a:t>Space</a:t>
            </a:r>
          </a:p>
          <a:p>
            <a:pPr eaLnBrk="0" hangingPunct="0">
              <a:lnSpc>
                <a:spcPts val="1300"/>
              </a:lnSpc>
            </a:pPr>
            <a:r>
              <a:rPr lang="en-US" sz="1200" b="1" dirty="0" smtClean="0">
                <a:solidFill>
                  <a:srgbClr val="000000"/>
                </a:solidFill>
                <a:latin typeface="Arial" pitchFamily="34" charset="0"/>
                <a:ea typeface="ＭＳ Ｐゴシック" charset="0"/>
              </a:rPr>
              <a:t>between</a:t>
            </a:r>
          </a:p>
          <a:p>
            <a:pPr eaLnBrk="0" hangingPunct="0">
              <a:lnSpc>
                <a:spcPts val="1300"/>
              </a:lnSpc>
            </a:pPr>
            <a:r>
              <a:rPr lang="en-US" sz="1200" b="1" dirty="0" smtClean="0">
                <a:solidFill>
                  <a:srgbClr val="000000"/>
                </a:solidFill>
                <a:latin typeface="Arial" pitchFamily="34" charset="0"/>
                <a:ea typeface="ＭＳ Ｐゴシック" charset="0"/>
              </a:rPr>
              <a:t>membranes</a:t>
            </a:r>
            <a:endParaRPr lang="en-US" sz="1200" b="1" dirty="0">
              <a:solidFill>
                <a:srgbClr val="000000"/>
              </a:solidFill>
              <a:latin typeface="Arial" pitchFamily="34" charset="0"/>
              <a:ea typeface="ＭＳ Ｐゴシック" charset="0"/>
            </a:endParaRPr>
          </a:p>
        </p:txBody>
      </p:sp>
      <p:sp>
        <p:nvSpPr>
          <p:cNvPr id="30" name="Rectangle 29"/>
          <p:cNvSpPr/>
          <p:nvPr/>
        </p:nvSpPr>
        <p:spPr>
          <a:xfrm>
            <a:off x="946396" y="2340441"/>
            <a:ext cx="800219" cy="425758"/>
          </a:xfrm>
          <a:prstGeom prst="rect">
            <a:avLst/>
          </a:prstGeom>
        </p:spPr>
        <p:txBody>
          <a:bodyPr wrap="none">
            <a:spAutoFit/>
          </a:bodyPr>
          <a:lstStyle/>
          <a:p>
            <a:pPr eaLnBrk="0" hangingPunct="0">
              <a:lnSpc>
                <a:spcPts val="1300"/>
              </a:lnSpc>
            </a:pPr>
            <a:r>
              <a:rPr lang="en-US" sz="1200" b="1" dirty="0" smtClean="0">
                <a:solidFill>
                  <a:srgbClr val="000000"/>
                </a:solidFill>
                <a:latin typeface="Arial" pitchFamily="34" charset="0"/>
                <a:ea typeface="ＭＳ Ｐゴシック" charset="0"/>
              </a:rPr>
              <a:t>Electron</a:t>
            </a:r>
          </a:p>
          <a:p>
            <a:pPr eaLnBrk="0" hangingPunct="0">
              <a:lnSpc>
                <a:spcPts val="1300"/>
              </a:lnSpc>
            </a:pPr>
            <a:r>
              <a:rPr lang="en-US" sz="1200" b="1" dirty="0" smtClean="0">
                <a:solidFill>
                  <a:srgbClr val="000000"/>
                </a:solidFill>
                <a:latin typeface="Arial" pitchFamily="34" charset="0"/>
                <a:ea typeface="ＭＳ Ｐゴシック" charset="0"/>
              </a:rPr>
              <a:t>carrier</a:t>
            </a:r>
            <a:endParaRPr lang="en-US" sz="1200" b="1" dirty="0">
              <a:solidFill>
                <a:srgbClr val="000000"/>
              </a:solidFill>
              <a:latin typeface="Arial" pitchFamily="34" charset="0"/>
              <a:ea typeface="ＭＳ Ｐゴシック" charset="0"/>
            </a:endParaRPr>
          </a:p>
        </p:txBody>
      </p:sp>
      <p:sp>
        <p:nvSpPr>
          <p:cNvPr id="31" name="Rectangle 30"/>
          <p:cNvSpPr/>
          <p:nvPr/>
        </p:nvSpPr>
        <p:spPr>
          <a:xfrm>
            <a:off x="334419" y="2633336"/>
            <a:ext cx="808235" cy="425758"/>
          </a:xfrm>
          <a:prstGeom prst="rect">
            <a:avLst/>
          </a:prstGeom>
        </p:spPr>
        <p:txBody>
          <a:bodyPr wrap="none">
            <a:spAutoFit/>
          </a:bodyPr>
          <a:lstStyle/>
          <a:p>
            <a:pPr eaLnBrk="0" hangingPunct="0">
              <a:lnSpc>
                <a:spcPts val="1300"/>
              </a:lnSpc>
            </a:pPr>
            <a:r>
              <a:rPr lang="en-US" sz="1200" b="1" dirty="0" smtClean="0">
                <a:solidFill>
                  <a:srgbClr val="000000"/>
                </a:solidFill>
                <a:latin typeface="Arial" pitchFamily="34" charset="0"/>
                <a:ea typeface="ＭＳ Ｐゴシック" charset="0"/>
              </a:rPr>
              <a:t>Protein</a:t>
            </a:r>
          </a:p>
          <a:p>
            <a:pPr eaLnBrk="0" hangingPunct="0">
              <a:lnSpc>
                <a:spcPts val="1300"/>
              </a:lnSpc>
            </a:pPr>
            <a:r>
              <a:rPr lang="en-US" sz="1200" b="1" dirty="0" smtClean="0">
                <a:solidFill>
                  <a:srgbClr val="000000"/>
                </a:solidFill>
                <a:latin typeface="Arial" pitchFamily="34" charset="0"/>
                <a:ea typeface="ＭＳ Ｐゴシック" charset="0"/>
              </a:rPr>
              <a:t>complex</a:t>
            </a:r>
            <a:endParaRPr lang="en-US" sz="1200" b="1" dirty="0">
              <a:solidFill>
                <a:srgbClr val="000000"/>
              </a:solidFill>
              <a:latin typeface="Arial" pitchFamily="34" charset="0"/>
              <a:ea typeface="ＭＳ Ｐゴシック" charset="0"/>
            </a:endParaRPr>
          </a:p>
        </p:txBody>
      </p:sp>
      <p:sp>
        <p:nvSpPr>
          <p:cNvPr id="32" name="Rectangle 31"/>
          <p:cNvSpPr/>
          <p:nvPr/>
        </p:nvSpPr>
        <p:spPr>
          <a:xfrm>
            <a:off x="296340" y="3176220"/>
            <a:ext cx="1279442" cy="759182"/>
          </a:xfrm>
          <a:prstGeom prst="rect">
            <a:avLst/>
          </a:prstGeom>
        </p:spPr>
        <p:txBody>
          <a:bodyPr wrap="square">
            <a:spAutoFit/>
          </a:bodyPr>
          <a:lstStyle/>
          <a:p>
            <a:pPr eaLnBrk="0" hangingPunct="0">
              <a:lnSpc>
                <a:spcPts val="1300"/>
              </a:lnSpc>
            </a:pPr>
            <a:r>
              <a:rPr lang="en-US" sz="1200" b="1" dirty="0" smtClean="0">
                <a:solidFill>
                  <a:srgbClr val="000000"/>
                </a:solidFill>
                <a:latin typeface="Arial" pitchFamily="34" charset="0"/>
                <a:ea typeface="ＭＳ Ｐゴシック" charset="0"/>
              </a:rPr>
              <a:t>Inner </a:t>
            </a:r>
          </a:p>
          <a:p>
            <a:pPr eaLnBrk="0" hangingPunct="0">
              <a:lnSpc>
                <a:spcPts val="1300"/>
              </a:lnSpc>
            </a:pPr>
            <a:r>
              <a:rPr lang="en-US" altLang="zh-CN" sz="1200" b="1" dirty="0">
                <a:solidFill>
                  <a:srgbClr val="000000"/>
                </a:solidFill>
                <a:latin typeface="Arial" pitchFamily="34" charset="0"/>
                <a:ea typeface="ＭＳ Ｐゴシック" charset="0"/>
              </a:rPr>
              <a:t>m</a:t>
            </a:r>
            <a:r>
              <a:rPr lang="en-US" sz="1200" b="1" dirty="0" smtClean="0">
                <a:solidFill>
                  <a:srgbClr val="000000"/>
                </a:solidFill>
                <a:latin typeface="Arial" pitchFamily="34" charset="0"/>
                <a:ea typeface="ＭＳ Ｐゴシック" charset="0"/>
              </a:rPr>
              <a:t>itochondrial</a:t>
            </a:r>
            <a:r>
              <a:rPr lang="zh-CN" altLang="en-US" sz="1200" b="1" dirty="0" smtClean="0">
                <a:solidFill>
                  <a:srgbClr val="000000"/>
                </a:solidFill>
                <a:latin typeface="楷体" panose="02010609060101010101" pitchFamily="49" charset="-122"/>
                <a:ea typeface="楷体" panose="02010609060101010101" pitchFamily="49" charset="-122"/>
              </a:rPr>
              <a:t>（线粒体的）</a:t>
            </a:r>
            <a:endParaRPr lang="en-US" sz="1200" b="1" dirty="0" smtClean="0">
              <a:solidFill>
                <a:srgbClr val="000000"/>
              </a:solidFill>
              <a:latin typeface="楷体" panose="02010609060101010101" pitchFamily="49" charset="-122"/>
              <a:ea typeface="楷体" panose="02010609060101010101" pitchFamily="49" charset="-122"/>
            </a:endParaRPr>
          </a:p>
          <a:p>
            <a:pPr eaLnBrk="0" hangingPunct="0">
              <a:lnSpc>
                <a:spcPts val="1300"/>
              </a:lnSpc>
            </a:pPr>
            <a:r>
              <a:rPr lang="en-US" sz="1200" b="1" dirty="0" smtClean="0">
                <a:solidFill>
                  <a:srgbClr val="000000"/>
                </a:solidFill>
                <a:latin typeface="Arial" pitchFamily="34" charset="0"/>
                <a:ea typeface="ＭＳ Ｐゴシック" charset="0"/>
              </a:rPr>
              <a:t>membrane</a:t>
            </a:r>
            <a:endParaRPr lang="en-US" sz="1200" b="1" dirty="0">
              <a:solidFill>
                <a:srgbClr val="000000"/>
              </a:solidFill>
              <a:latin typeface="Arial" pitchFamily="34" charset="0"/>
              <a:ea typeface="ＭＳ Ｐゴシック" charset="0"/>
            </a:endParaRPr>
          </a:p>
        </p:txBody>
      </p:sp>
      <p:sp>
        <p:nvSpPr>
          <p:cNvPr id="34" name="Rectangle 33"/>
          <p:cNvSpPr/>
          <p:nvPr/>
        </p:nvSpPr>
        <p:spPr>
          <a:xfrm>
            <a:off x="479696" y="3960130"/>
            <a:ext cx="800219" cy="425758"/>
          </a:xfrm>
          <a:prstGeom prst="rect">
            <a:avLst/>
          </a:prstGeom>
        </p:spPr>
        <p:txBody>
          <a:bodyPr wrap="none">
            <a:spAutoFit/>
          </a:bodyPr>
          <a:lstStyle/>
          <a:p>
            <a:pPr eaLnBrk="0" hangingPunct="0">
              <a:lnSpc>
                <a:spcPts val="1300"/>
              </a:lnSpc>
            </a:pPr>
            <a:r>
              <a:rPr lang="en-US" sz="1200" b="1" dirty="0" smtClean="0">
                <a:solidFill>
                  <a:srgbClr val="000000"/>
                </a:solidFill>
                <a:latin typeface="Arial" pitchFamily="34" charset="0"/>
                <a:ea typeface="ＭＳ Ｐゴシック" charset="0"/>
              </a:rPr>
              <a:t>Electron</a:t>
            </a:r>
          </a:p>
          <a:p>
            <a:pPr eaLnBrk="0" hangingPunct="0">
              <a:lnSpc>
                <a:spcPts val="1300"/>
              </a:lnSpc>
            </a:pPr>
            <a:r>
              <a:rPr lang="en-US" sz="1200" b="1" dirty="0" smtClean="0">
                <a:solidFill>
                  <a:srgbClr val="000000"/>
                </a:solidFill>
                <a:latin typeface="Arial" pitchFamily="34" charset="0"/>
                <a:ea typeface="ＭＳ Ｐゴシック" charset="0"/>
              </a:rPr>
              <a:t>flow</a:t>
            </a:r>
            <a:endParaRPr lang="en-US" sz="1200" b="1" dirty="0">
              <a:solidFill>
                <a:srgbClr val="000000"/>
              </a:solidFill>
              <a:latin typeface="Arial" pitchFamily="34" charset="0"/>
              <a:ea typeface="ＭＳ Ｐゴシック" charset="0"/>
            </a:endParaRPr>
          </a:p>
        </p:txBody>
      </p:sp>
      <p:sp>
        <p:nvSpPr>
          <p:cNvPr id="35" name="Rectangle 34"/>
          <p:cNvSpPr/>
          <p:nvPr/>
        </p:nvSpPr>
        <p:spPr>
          <a:xfrm>
            <a:off x="321111" y="5276959"/>
            <a:ext cx="636713" cy="259045"/>
          </a:xfrm>
          <a:prstGeom prst="rect">
            <a:avLst/>
          </a:prstGeom>
        </p:spPr>
        <p:txBody>
          <a:bodyPr wrap="none">
            <a:spAutoFit/>
          </a:bodyPr>
          <a:lstStyle/>
          <a:p>
            <a:pPr eaLnBrk="0" hangingPunct="0">
              <a:lnSpc>
                <a:spcPts val="1300"/>
              </a:lnSpc>
            </a:pPr>
            <a:r>
              <a:rPr lang="en-US" sz="1200" b="1" dirty="0" smtClean="0">
                <a:solidFill>
                  <a:srgbClr val="000000"/>
                </a:solidFill>
                <a:latin typeface="Arial" pitchFamily="34" charset="0"/>
                <a:ea typeface="ＭＳ Ｐゴシック" charset="0"/>
              </a:rPr>
              <a:t>Matrix</a:t>
            </a:r>
            <a:endParaRPr lang="en-US" sz="1200" b="1" dirty="0">
              <a:solidFill>
                <a:srgbClr val="000000"/>
              </a:solidFill>
              <a:latin typeface="Arial" pitchFamily="34" charset="0"/>
              <a:ea typeface="ＭＳ Ｐゴシック" charset="0"/>
            </a:endParaRPr>
          </a:p>
        </p:txBody>
      </p:sp>
      <p:sp>
        <p:nvSpPr>
          <p:cNvPr id="36" name="Rectangle 35"/>
          <p:cNvSpPr/>
          <p:nvPr/>
        </p:nvSpPr>
        <p:spPr>
          <a:xfrm>
            <a:off x="1995586" y="3695851"/>
            <a:ext cx="612668" cy="246221"/>
          </a:xfrm>
          <a:prstGeom prst="rect">
            <a:avLst/>
          </a:prstGeom>
        </p:spPr>
        <p:txBody>
          <a:bodyPr wrap="none">
            <a:spAutoFit/>
          </a:bodyPr>
          <a:lstStyle/>
          <a:p>
            <a:pPr eaLnBrk="0" hangingPunct="0"/>
            <a:r>
              <a:rPr lang="en-US" sz="1000" b="1" dirty="0" smtClean="0">
                <a:solidFill>
                  <a:srgbClr val="000000"/>
                </a:solidFill>
                <a:latin typeface="Arial" pitchFamily="34" charset="0"/>
                <a:ea typeface="ＭＳ Ｐゴシック" charset="0"/>
              </a:rPr>
              <a:t>FADH</a:t>
            </a:r>
            <a:r>
              <a:rPr lang="en-US" sz="1000" b="1" baseline="-25000" dirty="0" smtClean="0">
                <a:solidFill>
                  <a:srgbClr val="000000"/>
                </a:solidFill>
                <a:latin typeface="Arial" pitchFamily="34" charset="0"/>
                <a:ea typeface="ＭＳ Ｐゴシック" charset="0"/>
              </a:rPr>
              <a:t>2</a:t>
            </a:r>
            <a:endParaRPr lang="en-US" sz="1000" b="1" baseline="-25000" dirty="0">
              <a:solidFill>
                <a:srgbClr val="000000"/>
              </a:solidFill>
              <a:latin typeface="Arial" pitchFamily="34" charset="0"/>
              <a:ea typeface="ＭＳ Ｐゴシック" charset="0"/>
            </a:endParaRPr>
          </a:p>
        </p:txBody>
      </p:sp>
      <p:sp>
        <p:nvSpPr>
          <p:cNvPr id="37" name="Rectangle 36"/>
          <p:cNvSpPr/>
          <p:nvPr/>
        </p:nvSpPr>
        <p:spPr>
          <a:xfrm>
            <a:off x="2669478" y="3719663"/>
            <a:ext cx="449162" cy="246221"/>
          </a:xfrm>
          <a:prstGeom prst="rect">
            <a:avLst/>
          </a:prstGeom>
        </p:spPr>
        <p:txBody>
          <a:bodyPr wrap="none">
            <a:spAutoFit/>
          </a:bodyPr>
          <a:lstStyle/>
          <a:p>
            <a:pPr eaLnBrk="0" hangingPunct="0"/>
            <a:r>
              <a:rPr lang="en-US" sz="1000" b="1" dirty="0" smtClean="0">
                <a:solidFill>
                  <a:srgbClr val="000000"/>
                </a:solidFill>
                <a:latin typeface="Arial" pitchFamily="34" charset="0"/>
                <a:ea typeface="ＭＳ Ｐゴシック" charset="0"/>
              </a:rPr>
              <a:t>FAD</a:t>
            </a:r>
            <a:endParaRPr lang="en-US" sz="1000" b="1" baseline="-25000" dirty="0">
              <a:solidFill>
                <a:srgbClr val="000000"/>
              </a:solidFill>
              <a:latin typeface="Arial" pitchFamily="34" charset="0"/>
              <a:ea typeface="ＭＳ Ｐゴシック" charset="0"/>
            </a:endParaRPr>
          </a:p>
        </p:txBody>
      </p:sp>
      <p:sp>
        <p:nvSpPr>
          <p:cNvPr id="38" name="Rectangle 37"/>
          <p:cNvSpPr/>
          <p:nvPr/>
        </p:nvSpPr>
        <p:spPr>
          <a:xfrm>
            <a:off x="5066046" y="4118918"/>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39" name="Rectangle 38"/>
          <p:cNvSpPr/>
          <p:nvPr/>
        </p:nvSpPr>
        <p:spPr>
          <a:xfrm>
            <a:off x="5556548" y="4104648"/>
            <a:ext cx="428322" cy="249299"/>
          </a:xfrm>
          <a:prstGeom prst="rect">
            <a:avLst/>
          </a:prstGeom>
        </p:spPr>
        <p:txBody>
          <a:bodyPr wrap="none">
            <a:spAutoFit/>
          </a:bodyPr>
          <a:lstStyle/>
          <a:p>
            <a:pPr eaLnBrk="0" hangingPunct="0"/>
            <a:r>
              <a:rPr lang="en-US" sz="1020" b="1" dirty="0" smtClean="0">
                <a:solidFill>
                  <a:srgbClr val="FFFFFF"/>
                </a:solidFill>
                <a:latin typeface="Arial" pitchFamily="34" charset="0"/>
                <a:ea typeface="ＭＳ Ｐゴシック" charset="0"/>
              </a:rPr>
              <a:t>H</a:t>
            </a:r>
            <a:r>
              <a:rPr lang="en-US" sz="1020" b="1" baseline="-25000" dirty="0" smtClean="0">
                <a:solidFill>
                  <a:srgbClr val="FFFFFF"/>
                </a:solidFill>
                <a:latin typeface="Arial" pitchFamily="34" charset="0"/>
                <a:ea typeface="ＭＳ Ｐゴシック" charset="0"/>
              </a:rPr>
              <a:t>2</a:t>
            </a:r>
            <a:r>
              <a:rPr lang="en-US" sz="1020" b="1" dirty="0" smtClean="0">
                <a:solidFill>
                  <a:srgbClr val="FFFFFF"/>
                </a:solidFill>
                <a:latin typeface="Arial" pitchFamily="34" charset="0"/>
                <a:ea typeface="ＭＳ Ｐゴシック" charset="0"/>
              </a:rPr>
              <a:t>O</a:t>
            </a:r>
            <a:endParaRPr lang="en-US" sz="1020" b="1" baseline="30000" dirty="0">
              <a:solidFill>
                <a:srgbClr val="FFFFFF"/>
              </a:solidFill>
              <a:latin typeface="Arial" pitchFamily="34" charset="0"/>
              <a:ea typeface="ＭＳ Ｐゴシック" charset="0"/>
            </a:endParaRPr>
          </a:p>
        </p:txBody>
      </p:sp>
      <p:sp>
        <p:nvSpPr>
          <p:cNvPr id="40" name="Rectangle 39"/>
          <p:cNvSpPr/>
          <p:nvPr/>
        </p:nvSpPr>
        <p:spPr>
          <a:xfrm>
            <a:off x="4611677" y="4107510"/>
            <a:ext cx="333746" cy="249299"/>
          </a:xfrm>
          <a:prstGeom prst="rect">
            <a:avLst/>
          </a:prstGeom>
        </p:spPr>
        <p:txBody>
          <a:bodyPr wrap="none">
            <a:spAutoFit/>
          </a:bodyPr>
          <a:lstStyle/>
          <a:p>
            <a:pPr eaLnBrk="0" hangingPunct="0"/>
            <a:r>
              <a:rPr lang="en-US" sz="1020" b="1" dirty="0" smtClean="0">
                <a:solidFill>
                  <a:srgbClr val="FFFFFF"/>
                </a:solidFill>
                <a:latin typeface="Arial" pitchFamily="34" charset="0"/>
                <a:ea typeface="ＭＳ Ｐゴシック" charset="0"/>
              </a:rPr>
              <a:t>O</a:t>
            </a:r>
            <a:r>
              <a:rPr lang="en-US" sz="1020" b="1" baseline="-25000" dirty="0" smtClean="0">
                <a:solidFill>
                  <a:srgbClr val="FFFFFF"/>
                </a:solidFill>
                <a:latin typeface="Arial" pitchFamily="34" charset="0"/>
                <a:ea typeface="ＭＳ Ｐゴシック" charset="0"/>
              </a:rPr>
              <a:t>2</a:t>
            </a:r>
            <a:endParaRPr lang="en-US" sz="1020" b="1" baseline="30000" dirty="0">
              <a:solidFill>
                <a:srgbClr val="FFFFFF"/>
              </a:solidFill>
              <a:latin typeface="Arial" pitchFamily="34" charset="0"/>
              <a:ea typeface="ＭＳ Ｐゴシック" charset="0"/>
            </a:endParaRPr>
          </a:p>
        </p:txBody>
      </p:sp>
      <p:sp>
        <p:nvSpPr>
          <p:cNvPr id="43" name="Rectangle 42"/>
          <p:cNvSpPr/>
          <p:nvPr/>
        </p:nvSpPr>
        <p:spPr>
          <a:xfrm>
            <a:off x="1920814" y="4479759"/>
            <a:ext cx="513282"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NAD</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44" name="Rectangle 43"/>
          <p:cNvSpPr/>
          <p:nvPr/>
        </p:nvSpPr>
        <p:spPr>
          <a:xfrm>
            <a:off x="1077859" y="4470235"/>
            <a:ext cx="556563" cy="246221"/>
          </a:xfrm>
          <a:prstGeom prst="rect">
            <a:avLst/>
          </a:prstGeom>
        </p:spPr>
        <p:txBody>
          <a:bodyPr wrap="none">
            <a:spAutoFit/>
          </a:bodyPr>
          <a:lstStyle/>
          <a:p>
            <a:pPr eaLnBrk="0" hangingPunct="0"/>
            <a:r>
              <a:rPr lang="en-US" sz="1000" b="1" dirty="0" smtClean="0">
                <a:solidFill>
                  <a:srgbClr val="000000"/>
                </a:solidFill>
                <a:latin typeface="Arial" pitchFamily="34" charset="0"/>
                <a:ea typeface="ＭＳ Ｐゴシック" charset="0"/>
              </a:rPr>
              <a:t>NADH</a:t>
            </a:r>
            <a:endParaRPr lang="en-US" sz="1000" b="1" baseline="30000" dirty="0">
              <a:solidFill>
                <a:srgbClr val="000000"/>
              </a:solidFill>
              <a:latin typeface="Arial" pitchFamily="34" charset="0"/>
              <a:ea typeface="ＭＳ Ｐゴシック" charset="0"/>
            </a:endParaRPr>
          </a:p>
        </p:txBody>
      </p:sp>
      <p:sp>
        <p:nvSpPr>
          <p:cNvPr id="45" name="Rectangle 44"/>
          <p:cNvSpPr/>
          <p:nvPr/>
        </p:nvSpPr>
        <p:spPr>
          <a:xfrm>
            <a:off x="6660449" y="4538813"/>
            <a:ext cx="441146" cy="246221"/>
          </a:xfrm>
          <a:prstGeom prst="rect">
            <a:avLst/>
          </a:prstGeom>
        </p:spPr>
        <p:txBody>
          <a:bodyPr wrap="none">
            <a:spAutoFit/>
          </a:bodyPr>
          <a:lstStyle/>
          <a:p>
            <a:pPr eaLnBrk="0" hangingPunct="0"/>
            <a:r>
              <a:rPr lang="en-US" sz="1000" b="1" dirty="0" smtClean="0">
                <a:solidFill>
                  <a:srgbClr val="000000"/>
                </a:solidFill>
                <a:latin typeface="Arial" pitchFamily="34" charset="0"/>
                <a:ea typeface="ＭＳ Ｐゴシック" charset="0"/>
              </a:rPr>
              <a:t>ATP</a:t>
            </a:r>
            <a:endParaRPr lang="en-US" sz="1000" b="1" baseline="-25000" dirty="0">
              <a:solidFill>
                <a:srgbClr val="000000"/>
              </a:solidFill>
              <a:latin typeface="Arial" pitchFamily="34" charset="0"/>
              <a:ea typeface="ＭＳ Ｐゴシック" charset="0"/>
            </a:endParaRPr>
          </a:p>
        </p:txBody>
      </p:sp>
      <p:sp>
        <p:nvSpPr>
          <p:cNvPr id="46" name="Rectangle 45"/>
          <p:cNvSpPr/>
          <p:nvPr/>
        </p:nvSpPr>
        <p:spPr>
          <a:xfrm>
            <a:off x="5581740" y="4553103"/>
            <a:ext cx="455574" cy="246221"/>
          </a:xfrm>
          <a:prstGeom prst="rect">
            <a:avLst/>
          </a:prstGeom>
        </p:spPr>
        <p:txBody>
          <a:bodyPr wrap="none">
            <a:spAutoFit/>
          </a:bodyPr>
          <a:lstStyle/>
          <a:p>
            <a:pPr eaLnBrk="0" hangingPunct="0"/>
            <a:r>
              <a:rPr lang="en-US" sz="1000" b="1" dirty="0" smtClean="0">
                <a:solidFill>
                  <a:srgbClr val="000000"/>
                </a:solidFill>
                <a:latin typeface="Arial" pitchFamily="34" charset="0"/>
                <a:ea typeface="ＭＳ Ｐゴシック" charset="0"/>
              </a:rPr>
              <a:t>ADP</a:t>
            </a:r>
            <a:endParaRPr lang="en-US" sz="1000" b="1" baseline="-25000" dirty="0">
              <a:solidFill>
                <a:srgbClr val="000000"/>
              </a:solidFill>
              <a:latin typeface="Arial" pitchFamily="34" charset="0"/>
              <a:ea typeface="ＭＳ Ｐゴシック" charset="0"/>
            </a:endParaRPr>
          </a:p>
        </p:txBody>
      </p:sp>
      <p:sp>
        <p:nvSpPr>
          <p:cNvPr id="47" name="Rectangle 46"/>
          <p:cNvSpPr/>
          <p:nvPr/>
        </p:nvSpPr>
        <p:spPr>
          <a:xfrm>
            <a:off x="2116145" y="5257952"/>
            <a:ext cx="1963999" cy="276999"/>
          </a:xfrm>
          <a:prstGeom prst="rect">
            <a:avLst/>
          </a:prstGeom>
        </p:spPr>
        <p:txBody>
          <a:bodyPr wrap="none">
            <a:spAutoFit/>
          </a:bodyPr>
          <a:lstStyle/>
          <a:p>
            <a:pPr eaLnBrk="0" hangingPunct="0"/>
            <a:r>
              <a:rPr lang="en-US" sz="1200" b="1" dirty="0" smtClean="0">
                <a:solidFill>
                  <a:srgbClr val="000000"/>
                </a:solidFill>
                <a:latin typeface="Arial" pitchFamily="34" charset="0"/>
                <a:ea typeface="ＭＳ Ｐゴシック" charset="0"/>
              </a:rPr>
              <a:t>Electron transport chain</a:t>
            </a:r>
            <a:endParaRPr lang="en-US" sz="1200" b="1" dirty="0">
              <a:solidFill>
                <a:srgbClr val="000000"/>
              </a:solidFill>
              <a:latin typeface="Arial" pitchFamily="34" charset="0"/>
              <a:ea typeface="ＭＳ Ｐゴシック" charset="0"/>
            </a:endParaRPr>
          </a:p>
        </p:txBody>
      </p:sp>
      <p:sp>
        <p:nvSpPr>
          <p:cNvPr id="48" name="Rectangle 47"/>
          <p:cNvSpPr/>
          <p:nvPr/>
        </p:nvSpPr>
        <p:spPr>
          <a:xfrm>
            <a:off x="5885664" y="5219852"/>
            <a:ext cx="1186800" cy="276999"/>
          </a:xfrm>
          <a:prstGeom prst="rect">
            <a:avLst/>
          </a:prstGeom>
        </p:spPr>
        <p:txBody>
          <a:bodyPr wrap="none">
            <a:spAutoFit/>
          </a:bodyPr>
          <a:lstStyle/>
          <a:p>
            <a:pPr eaLnBrk="0" hangingPunct="0"/>
            <a:r>
              <a:rPr lang="en-US" sz="1200" b="1" dirty="0" smtClean="0">
                <a:solidFill>
                  <a:srgbClr val="000000"/>
                </a:solidFill>
                <a:latin typeface="Arial" pitchFamily="34" charset="0"/>
                <a:ea typeface="ＭＳ Ｐゴシック" charset="0"/>
              </a:rPr>
              <a:t>ATP </a:t>
            </a:r>
            <a:r>
              <a:rPr lang="en-US" sz="1200" b="1" dirty="0" err="1" smtClean="0">
                <a:solidFill>
                  <a:srgbClr val="000000"/>
                </a:solidFill>
                <a:latin typeface="Arial" pitchFamily="34" charset="0"/>
                <a:ea typeface="ＭＳ Ｐゴシック" charset="0"/>
              </a:rPr>
              <a:t>synthase</a:t>
            </a:r>
            <a:endParaRPr lang="en-US" sz="1200" b="1" dirty="0">
              <a:solidFill>
                <a:srgbClr val="000000"/>
              </a:solidFill>
              <a:latin typeface="Arial" pitchFamily="34" charset="0"/>
              <a:ea typeface="ＭＳ Ｐゴシック" charset="0"/>
            </a:endParaRPr>
          </a:p>
        </p:txBody>
      </p:sp>
      <p:sp>
        <p:nvSpPr>
          <p:cNvPr id="49" name="Rectangle 48"/>
          <p:cNvSpPr/>
          <p:nvPr/>
        </p:nvSpPr>
        <p:spPr>
          <a:xfrm>
            <a:off x="4945397" y="4123366"/>
            <a:ext cx="256802" cy="249299"/>
          </a:xfrm>
          <a:prstGeom prst="rect">
            <a:avLst/>
          </a:prstGeom>
        </p:spPr>
        <p:txBody>
          <a:bodyPr wrap="none">
            <a:spAutoFit/>
          </a:bodyPr>
          <a:lstStyle/>
          <a:p>
            <a:pPr eaLnBrk="0" hangingPunct="0"/>
            <a:r>
              <a:rPr lang="en-US" sz="1020" b="1" dirty="0" smtClean="0">
                <a:solidFill>
                  <a:srgbClr val="000000"/>
                </a:solidFill>
                <a:latin typeface="Arial" pitchFamily="34" charset="0"/>
                <a:ea typeface="ＭＳ Ｐゴシック" charset="0"/>
              </a:rPr>
              <a:t>2</a:t>
            </a:r>
            <a:endParaRPr lang="en-US" sz="1020" b="1" dirty="0">
              <a:solidFill>
                <a:srgbClr val="000000"/>
              </a:solidFill>
              <a:latin typeface="Arial" pitchFamily="34" charset="0"/>
              <a:ea typeface="ＭＳ Ｐゴシック" charset="0"/>
            </a:endParaRPr>
          </a:p>
        </p:txBody>
      </p:sp>
      <p:sp>
        <p:nvSpPr>
          <p:cNvPr id="50" name="Rectangle 49"/>
          <p:cNvSpPr/>
          <p:nvPr/>
        </p:nvSpPr>
        <p:spPr>
          <a:xfrm>
            <a:off x="6029416" y="4557869"/>
            <a:ext cx="269626" cy="246221"/>
          </a:xfrm>
          <a:prstGeom prst="rect">
            <a:avLst/>
          </a:prstGeom>
        </p:spPr>
        <p:txBody>
          <a:bodyPr wrap="none">
            <a:spAutoFit/>
          </a:bodyPr>
          <a:lstStyle/>
          <a:p>
            <a:pPr eaLnBrk="0" hangingPunct="0"/>
            <a:r>
              <a:rPr lang="en-US" sz="1000" b="1" dirty="0" smtClean="0">
                <a:solidFill>
                  <a:srgbClr val="000000"/>
                </a:solidFill>
                <a:latin typeface="Arial" pitchFamily="34" charset="0"/>
                <a:ea typeface="ＭＳ Ｐゴシック" charset="0"/>
              </a:rPr>
              <a:t>P</a:t>
            </a:r>
            <a:endParaRPr lang="en-US" sz="1000" b="1" baseline="-25000" dirty="0">
              <a:solidFill>
                <a:srgbClr val="000000"/>
              </a:solidFill>
              <a:latin typeface="Arial" pitchFamily="34" charset="0"/>
              <a:ea typeface="ＭＳ Ｐゴシック" charset="0"/>
            </a:endParaRPr>
          </a:p>
        </p:txBody>
      </p:sp>
      <p:sp>
        <p:nvSpPr>
          <p:cNvPr id="51" name="Rectangle 50"/>
          <p:cNvSpPr/>
          <p:nvPr/>
        </p:nvSpPr>
        <p:spPr>
          <a:xfrm>
            <a:off x="4514396" y="4084786"/>
            <a:ext cx="242374" cy="215444"/>
          </a:xfrm>
          <a:prstGeom prst="rect">
            <a:avLst/>
          </a:prstGeom>
        </p:spPr>
        <p:txBody>
          <a:bodyPr wrap="none">
            <a:spAutoFit/>
          </a:bodyPr>
          <a:lstStyle/>
          <a:p>
            <a:pPr eaLnBrk="0" hangingPunct="0"/>
            <a:r>
              <a:rPr lang="en-US" sz="800" b="1" dirty="0" smtClean="0">
                <a:solidFill>
                  <a:srgbClr val="000000"/>
                </a:solidFill>
                <a:latin typeface="Arial" pitchFamily="34" charset="0"/>
                <a:ea typeface="ＭＳ Ｐゴシック" charset="0"/>
              </a:rPr>
              <a:t>1</a:t>
            </a:r>
            <a:endParaRPr lang="en-US" sz="800" b="1" dirty="0">
              <a:solidFill>
                <a:srgbClr val="000000"/>
              </a:solidFill>
              <a:latin typeface="Arial" pitchFamily="34" charset="0"/>
              <a:ea typeface="ＭＳ Ｐゴシック" charset="0"/>
            </a:endParaRPr>
          </a:p>
        </p:txBody>
      </p:sp>
      <p:sp>
        <p:nvSpPr>
          <p:cNvPr id="52" name="Rectangle 51"/>
          <p:cNvSpPr/>
          <p:nvPr/>
        </p:nvSpPr>
        <p:spPr>
          <a:xfrm>
            <a:off x="4552645" y="4204058"/>
            <a:ext cx="107464" cy="215444"/>
          </a:xfrm>
          <a:prstGeom prst="rect">
            <a:avLst/>
          </a:prstGeom>
        </p:spPr>
        <p:txBody>
          <a:bodyPr wrap="square">
            <a:spAutoFit/>
          </a:bodyPr>
          <a:lstStyle/>
          <a:p>
            <a:pPr eaLnBrk="0" hangingPunct="0"/>
            <a:r>
              <a:rPr lang="en-US" sz="800" b="1" dirty="0" smtClean="0">
                <a:solidFill>
                  <a:srgbClr val="000000"/>
                </a:solidFill>
                <a:latin typeface="Arial" pitchFamily="34" charset="0"/>
                <a:ea typeface="ＭＳ Ｐゴシック" charset="0"/>
              </a:rPr>
              <a:t>2</a:t>
            </a:r>
            <a:endParaRPr lang="en-US" sz="800" b="1" dirty="0">
              <a:solidFill>
                <a:srgbClr val="000000"/>
              </a:solidFill>
              <a:latin typeface="Arial" pitchFamily="34" charset="0"/>
              <a:ea typeface="ＭＳ Ｐゴシック" charset="0"/>
            </a:endParaRPr>
          </a:p>
        </p:txBody>
      </p:sp>
      <p:sp>
        <p:nvSpPr>
          <p:cNvPr id="54" name="Rectangle 53"/>
          <p:cNvSpPr/>
          <p:nvPr/>
        </p:nvSpPr>
        <p:spPr>
          <a:xfrm>
            <a:off x="5666914" y="2205665"/>
            <a:ext cx="327334" cy="246221"/>
          </a:xfrm>
          <a:prstGeom prst="rect">
            <a:avLst/>
          </a:prstGeom>
        </p:spPr>
        <p:txBody>
          <a:bodyPr wrap="none">
            <a:spAutoFit/>
          </a:bodyPr>
          <a:lstStyle/>
          <a:p>
            <a:pPr eaLnBrk="0" hangingPunct="0"/>
            <a:r>
              <a:rPr lang="en-US" sz="1000" b="1" smtClean="0">
                <a:solidFill>
                  <a:srgbClr val="000000"/>
                </a:solidFill>
                <a:latin typeface="Arial" pitchFamily="34" charset="0"/>
                <a:ea typeface="ＭＳ Ｐゴシック" charset="0"/>
              </a:rPr>
              <a:t>H</a:t>
            </a:r>
            <a:r>
              <a:rPr lang="en-US" sz="1000" b="1" baseline="30000" smtClean="0">
                <a:solidFill>
                  <a:srgbClr val="000000"/>
                </a:solidFill>
                <a:latin typeface="Symbol"/>
                <a:ea typeface="ＭＳ Ｐゴシック" charset="0"/>
              </a:rPr>
              <a:t>+</a:t>
            </a:r>
            <a:endParaRPr lang="en-US" sz="1000" b="1" baseline="30000" dirty="0">
              <a:solidFill>
                <a:srgbClr val="000000"/>
              </a:solidFill>
              <a:latin typeface="Symbol"/>
              <a:ea typeface="ＭＳ Ｐゴシック" charset="0"/>
            </a:endParaRPr>
          </a:p>
        </p:txBody>
      </p:sp>
      <p:sp>
        <p:nvSpPr>
          <p:cNvPr id="55" name="Freeform 54"/>
          <p:cNvSpPr/>
          <p:nvPr/>
        </p:nvSpPr>
        <p:spPr bwMode="auto">
          <a:xfrm flipH="1" flipV="1">
            <a:off x="986793" y="2804290"/>
            <a:ext cx="468943" cy="264328"/>
          </a:xfrm>
          <a:custGeom>
            <a:avLst/>
            <a:gdLst>
              <a:gd name="connsiteX0" fmla="*/ 447675 w 447675"/>
              <a:gd name="connsiteY0" fmla="*/ 76200 h 76200"/>
              <a:gd name="connsiteX1" fmla="*/ 0 w 447675"/>
              <a:gd name="connsiteY1" fmla="*/ 0 h 76200"/>
            </a:gdLst>
            <a:ahLst/>
            <a:cxnLst>
              <a:cxn ang="0">
                <a:pos x="connsiteX0" y="connsiteY0"/>
              </a:cxn>
              <a:cxn ang="0">
                <a:pos x="connsiteX1" y="connsiteY1"/>
              </a:cxn>
            </a:cxnLst>
            <a:rect l="l" t="t" r="r" b="b"/>
            <a:pathLst>
              <a:path w="447675" h="76200">
                <a:moveTo>
                  <a:pt x="447675" y="76200"/>
                </a:moveTo>
                <a:lnTo>
                  <a:pt x="0" y="0"/>
                </a:lnTo>
              </a:path>
            </a:pathLst>
          </a:custGeom>
          <a:solidFill>
            <a:schemeClr val="accent1"/>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6" name="Freeform 55"/>
          <p:cNvSpPr/>
          <p:nvPr/>
        </p:nvSpPr>
        <p:spPr bwMode="auto">
          <a:xfrm flipH="1" flipV="1">
            <a:off x="1500513" y="2713030"/>
            <a:ext cx="133908" cy="223424"/>
          </a:xfrm>
          <a:custGeom>
            <a:avLst/>
            <a:gdLst>
              <a:gd name="connsiteX0" fmla="*/ 447675 w 447675"/>
              <a:gd name="connsiteY0" fmla="*/ 76200 h 76200"/>
              <a:gd name="connsiteX1" fmla="*/ 0 w 447675"/>
              <a:gd name="connsiteY1" fmla="*/ 0 h 76200"/>
            </a:gdLst>
            <a:ahLst/>
            <a:cxnLst>
              <a:cxn ang="0">
                <a:pos x="connsiteX0" y="connsiteY0"/>
              </a:cxn>
              <a:cxn ang="0">
                <a:pos x="connsiteX1" y="connsiteY1"/>
              </a:cxn>
            </a:cxnLst>
            <a:rect l="l" t="t" r="r" b="b"/>
            <a:pathLst>
              <a:path w="447675" h="76200">
                <a:moveTo>
                  <a:pt x="447675" y="76200"/>
                </a:moveTo>
                <a:lnTo>
                  <a:pt x="0" y="0"/>
                </a:lnTo>
              </a:path>
            </a:pathLst>
          </a:custGeom>
          <a:solidFill>
            <a:schemeClr val="accent1"/>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7" name="Freeform 56"/>
          <p:cNvSpPr/>
          <p:nvPr/>
        </p:nvSpPr>
        <p:spPr bwMode="auto">
          <a:xfrm flipH="1" flipV="1">
            <a:off x="1196274" y="4098331"/>
            <a:ext cx="197760" cy="0"/>
          </a:xfrm>
          <a:custGeom>
            <a:avLst/>
            <a:gdLst>
              <a:gd name="connsiteX0" fmla="*/ 447675 w 447675"/>
              <a:gd name="connsiteY0" fmla="*/ 76200 h 76200"/>
              <a:gd name="connsiteX1" fmla="*/ 0 w 447675"/>
              <a:gd name="connsiteY1" fmla="*/ 0 h 76200"/>
            </a:gdLst>
            <a:ahLst/>
            <a:cxnLst>
              <a:cxn ang="0">
                <a:pos x="connsiteX0" y="connsiteY0"/>
              </a:cxn>
              <a:cxn ang="0">
                <a:pos x="connsiteX1" y="connsiteY1"/>
              </a:cxn>
            </a:cxnLst>
            <a:rect l="l" t="t" r="r" b="b"/>
            <a:pathLst>
              <a:path w="447675" h="76200">
                <a:moveTo>
                  <a:pt x="447675" y="76200"/>
                </a:moveTo>
                <a:lnTo>
                  <a:pt x="0" y="0"/>
                </a:lnTo>
              </a:path>
            </a:pathLst>
          </a:custGeom>
          <a:solidFill>
            <a:schemeClr val="accent1"/>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grpSp>
        <p:nvGrpSpPr>
          <p:cNvPr id="58" name="Group 57"/>
          <p:cNvGrpSpPr/>
          <p:nvPr/>
        </p:nvGrpSpPr>
        <p:grpSpPr>
          <a:xfrm>
            <a:off x="1236132" y="5083096"/>
            <a:ext cx="3701671" cy="255732"/>
            <a:chOff x="7087" y="2237447"/>
            <a:chExt cx="3376142" cy="459131"/>
          </a:xfrm>
        </p:grpSpPr>
        <p:sp>
          <p:nvSpPr>
            <p:cNvPr id="59" name="Freeform 58"/>
            <p:cNvSpPr/>
            <p:nvPr/>
          </p:nvSpPr>
          <p:spPr>
            <a:xfrm>
              <a:off x="7087" y="2237447"/>
              <a:ext cx="3376142" cy="239090"/>
            </a:xfrm>
            <a:custGeom>
              <a:avLst/>
              <a:gdLst>
                <a:gd name="connsiteX0" fmla="*/ 9525 w 3376142"/>
                <a:gd name="connsiteY0" fmla="*/ 9525 h 239090"/>
                <a:gd name="connsiteX1" fmla="*/ 9525 w 3376142"/>
                <a:gd name="connsiteY1" fmla="*/ 229565 h 239090"/>
                <a:gd name="connsiteX2" fmla="*/ 3366617 w 3376142"/>
                <a:gd name="connsiteY2" fmla="*/ 229565 h 239090"/>
                <a:gd name="connsiteX3" fmla="*/ 3366617 w 3376142"/>
                <a:gd name="connsiteY3" fmla="*/ 9525 h 239090"/>
              </a:gdLst>
              <a:ahLst/>
              <a:cxnLst>
                <a:cxn ang="0">
                  <a:pos x="connsiteX0" y="connsiteY0"/>
                </a:cxn>
                <a:cxn ang="1">
                  <a:pos x="connsiteX1" y="connsiteY1"/>
                </a:cxn>
                <a:cxn ang="2">
                  <a:pos x="connsiteX2" y="connsiteY2"/>
                </a:cxn>
                <a:cxn ang="3">
                  <a:pos x="connsiteX3" y="connsiteY3"/>
                </a:cxn>
              </a:cxnLst>
              <a:rect l="l" t="t" r="r" b="b"/>
              <a:pathLst>
                <a:path w="3376142" h="239090">
                  <a:moveTo>
                    <a:pt x="9525" y="9525"/>
                  </a:moveTo>
                  <a:lnTo>
                    <a:pt x="9525" y="229565"/>
                  </a:lnTo>
                  <a:lnTo>
                    <a:pt x="3366617" y="229565"/>
                  </a:lnTo>
                  <a:lnTo>
                    <a:pt x="3366617"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60" name="Freeform 3"/>
            <p:cNvSpPr/>
            <p:nvPr/>
          </p:nvSpPr>
          <p:spPr>
            <a:xfrm>
              <a:off x="1687322" y="2457488"/>
              <a:ext cx="38100" cy="239090"/>
            </a:xfrm>
            <a:custGeom>
              <a:avLst/>
              <a:gdLst>
                <a:gd name="connsiteX0" fmla="*/ 9525 w 38100"/>
                <a:gd name="connsiteY0" fmla="*/ 229565 h 239090"/>
                <a:gd name="connsiteX1" fmla="*/ 9525 w 38100"/>
                <a:gd name="connsiteY1" fmla="*/ 9525 h 239090"/>
              </a:gdLst>
              <a:ahLst/>
              <a:cxnLst>
                <a:cxn ang="0">
                  <a:pos x="connsiteX0" y="connsiteY0"/>
                </a:cxn>
                <a:cxn ang="1">
                  <a:pos x="connsiteX1" y="connsiteY1"/>
                </a:cxn>
              </a:cxnLst>
              <a:rect l="l" t="t" r="r" b="b"/>
              <a:pathLst>
                <a:path w="38100" h="239090">
                  <a:moveTo>
                    <a:pt x="9525" y="229565"/>
                  </a:moveTo>
                  <a:lnTo>
                    <a:pt x="9525"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grpSp>
        <p:nvGrpSpPr>
          <p:cNvPr id="61" name="Group 60"/>
          <p:cNvGrpSpPr/>
          <p:nvPr/>
        </p:nvGrpSpPr>
        <p:grpSpPr>
          <a:xfrm>
            <a:off x="5970991" y="5057220"/>
            <a:ext cx="1002670" cy="255732"/>
            <a:chOff x="7087" y="2237447"/>
            <a:chExt cx="3376142" cy="459131"/>
          </a:xfrm>
        </p:grpSpPr>
        <p:sp>
          <p:nvSpPr>
            <p:cNvPr id="62" name="Freeform 61"/>
            <p:cNvSpPr/>
            <p:nvPr/>
          </p:nvSpPr>
          <p:spPr>
            <a:xfrm>
              <a:off x="7087" y="2237447"/>
              <a:ext cx="3376142" cy="239090"/>
            </a:xfrm>
            <a:custGeom>
              <a:avLst/>
              <a:gdLst>
                <a:gd name="connsiteX0" fmla="*/ 9525 w 3376142"/>
                <a:gd name="connsiteY0" fmla="*/ 9525 h 239090"/>
                <a:gd name="connsiteX1" fmla="*/ 9525 w 3376142"/>
                <a:gd name="connsiteY1" fmla="*/ 229565 h 239090"/>
                <a:gd name="connsiteX2" fmla="*/ 3366617 w 3376142"/>
                <a:gd name="connsiteY2" fmla="*/ 229565 h 239090"/>
                <a:gd name="connsiteX3" fmla="*/ 3366617 w 3376142"/>
                <a:gd name="connsiteY3" fmla="*/ 9525 h 239090"/>
              </a:gdLst>
              <a:ahLst/>
              <a:cxnLst>
                <a:cxn ang="0">
                  <a:pos x="connsiteX0" y="connsiteY0"/>
                </a:cxn>
                <a:cxn ang="1">
                  <a:pos x="connsiteX1" y="connsiteY1"/>
                </a:cxn>
                <a:cxn ang="2">
                  <a:pos x="connsiteX2" y="connsiteY2"/>
                </a:cxn>
                <a:cxn ang="3">
                  <a:pos x="connsiteX3" y="connsiteY3"/>
                </a:cxn>
              </a:cxnLst>
              <a:rect l="l" t="t" r="r" b="b"/>
              <a:pathLst>
                <a:path w="3376142" h="239090">
                  <a:moveTo>
                    <a:pt x="9525" y="9525"/>
                  </a:moveTo>
                  <a:lnTo>
                    <a:pt x="9525" y="229565"/>
                  </a:lnTo>
                  <a:lnTo>
                    <a:pt x="3366617" y="229565"/>
                  </a:lnTo>
                  <a:lnTo>
                    <a:pt x="3366617"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63" name="Freeform 3"/>
            <p:cNvSpPr/>
            <p:nvPr/>
          </p:nvSpPr>
          <p:spPr>
            <a:xfrm>
              <a:off x="1676464" y="2457488"/>
              <a:ext cx="38100" cy="239090"/>
            </a:xfrm>
            <a:custGeom>
              <a:avLst/>
              <a:gdLst>
                <a:gd name="connsiteX0" fmla="*/ 9525 w 38100"/>
                <a:gd name="connsiteY0" fmla="*/ 229565 h 239090"/>
                <a:gd name="connsiteX1" fmla="*/ 9525 w 38100"/>
                <a:gd name="connsiteY1" fmla="*/ 9525 h 239090"/>
              </a:gdLst>
              <a:ahLst/>
              <a:cxnLst>
                <a:cxn ang="0">
                  <a:pos x="connsiteX0" y="connsiteY0"/>
                </a:cxn>
                <a:cxn ang="1">
                  <a:pos x="connsiteX1" y="connsiteY1"/>
                </a:cxn>
              </a:cxnLst>
              <a:rect l="l" t="t" r="r" b="b"/>
              <a:pathLst>
                <a:path w="38100" h="239090">
                  <a:moveTo>
                    <a:pt x="9525" y="229565"/>
                  </a:moveTo>
                  <a:lnTo>
                    <a:pt x="9525" y="95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grpSp>
        <p:nvGrpSpPr>
          <p:cNvPr id="3" name="Group 2"/>
          <p:cNvGrpSpPr/>
          <p:nvPr/>
        </p:nvGrpSpPr>
        <p:grpSpPr>
          <a:xfrm>
            <a:off x="1265571" y="4702796"/>
            <a:ext cx="269626" cy="276999"/>
            <a:chOff x="1265571" y="4702796"/>
            <a:chExt cx="269626" cy="276999"/>
          </a:xfrm>
        </p:grpSpPr>
        <p:sp>
          <p:nvSpPr>
            <p:cNvPr id="2" name="Oval 1"/>
            <p:cNvSpPr/>
            <p:nvPr/>
          </p:nvSpPr>
          <p:spPr bwMode="auto">
            <a:xfrm>
              <a:off x="1321318" y="4759634"/>
              <a:ext cx="170832" cy="170832"/>
            </a:xfrm>
            <a:prstGeom prst="ellipse">
              <a:avLst/>
            </a:prstGeom>
            <a:solidFill>
              <a:srgbClr val="7F8184"/>
            </a:solidFill>
            <a:ln w="25400" cap="flat" cmpd="sng" algn="ctr">
              <a:solidFill>
                <a:srgbClr val="7F8184"/>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4" name="Rectangle 63"/>
            <p:cNvSpPr/>
            <p:nvPr/>
          </p:nvSpPr>
          <p:spPr>
            <a:xfrm>
              <a:off x="1265571" y="4702796"/>
              <a:ext cx="269626" cy="276999"/>
            </a:xfrm>
            <a:prstGeom prst="rect">
              <a:avLst/>
            </a:prstGeom>
          </p:spPr>
          <p:txBody>
            <a:bodyPr wrap="none">
              <a:spAutoFit/>
            </a:bodyPr>
            <a:lstStyle/>
            <a:p>
              <a:pPr eaLnBrk="0" hangingPunct="0"/>
              <a:r>
                <a:rPr lang="en-US" sz="1200" b="1" dirty="0" smtClean="0">
                  <a:solidFill>
                    <a:srgbClr val="FFFFFF"/>
                  </a:solidFill>
                  <a:latin typeface="Arial" pitchFamily="34" charset="0"/>
                  <a:ea typeface="ＭＳ Ｐゴシック" charset="0"/>
                </a:rPr>
                <a:t>1</a:t>
              </a:r>
              <a:endParaRPr lang="en-US" sz="1200" b="1" dirty="0">
                <a:solidFill>
                  <a:srgbClr val="FFFFFF"/>
                </a:solidFill>
                <a:latin typeface="Arial" pitchFamily="34" charset="0"/>
                <a:ea typeface="ＭＳ Ｐゴシック" charset="0"/>
              </a:endParaRPr>
            </a:p>
          </p:txBody>
        </p:sp>
      </p:grpSp>
      <p:grpSp>
        <p:nvGrpSpPr>
          <p:cNvPr id="65" name="Group 64"/>
          <p:cNvGrpSpPr/>
          <p:nvPr/>
        </p:nvGrpSpPr>
        <p:grpSpPr>
          <a:xfrm>
            <a:off x="2170566" y="3960384"/>
            <a:ext cx="269626" cy="276999"/>
            <a:chOff x="1278271" y="4702796"/>
            <a:chExt cx="269626" cy="276999"/>
          </a:xfrm>
        </p:grpSpPr>
        <p:sp>
          <p:nvSpPr>
            <p:cNvPr id="66" name="Oval 65"/>
            <p:cNvSpPr/>
            <p:nvPr/>
          </p:nvSpPr>
          <p:spPr bwMode="auto">
            <a:xfrm>
              <a:off x="1321318" y="4759634"/>
              <a:ext cx="170832" cy="170832"/>
            </a:xfrm>
            <a:prstGeom prst="ellipse">
              <a:avLst/>
            </a:prstGeom>
            <a:solidFill>
              <a:srgbClr val="7F8184"/>
            </a:solidFill>
            <a:ln w="25400" cap="flat" cmpd="sng" algn="ctr">
              <a:solidFill>
                <a:srgbClr val="7F8184"/>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7" name="Rectangle 66"/>
            <p:cNvSpPr/>
            <p:nvPr/>
          </p:nvSpPr>
          <p:spPr>
            <a:xfrm>
              <a:off x="1278271" y="4702796"/>
              <a:ext cx="269626" cy="276999"/>
            </a:xfrm>
            <a:prstGeom prst="rect">
              <a:avLst/>
            </a:prstGeom>
          </p:spPr>
          <p:txBody>
            <a:bodyPr wrap="none">
              <a:spAutoFit/>
            </a:bodyPr>
            <a:lstStyle/>
            <a:p>
              <a:pPr eaLnBrk="0" hangingPunct="0"/>
              <a:r>
                <a:rPr lang="en-US" sz="1200" b="1" dirty="0" smtClean="0">
                  <a:solidFill>
                    <a:srgbClr val="FFFFFF"/>
                  </a:solidFill>
                  <a:latin typeface="Arial" pitchFamily="34" charset="0"/>
                  <a:ea typeface="ＭＳ Ｐゴシック" charset="0"/>
                </a:rPr>
                <a:t>2</a:t>
              </a:r>
              <a:endParaRPr lang="en-US" sz="1200" b="1" dirty="0">
                <a:solidFill>
                  <a:srgbClr val="FFFFFF"/>
                </a:solidFill>
                <a:latin typeface="Arial" pitchFamily="34" charset="0"/>
                <a:ea typeface="ＭＳ Ｐゴシック" charset="0"/>
              </a:endParaRPr>
            </a:p>
          </p:txBody>
        </p:sp>
      </p:grpSp>
      <p:grpSp>
        <p:nvGrpSpPr>
          <p:cNvPr id="68" name="Group 67"/>
          <p:cNvGrpSpPr/>
          <p:nvPr/>
        </p:nvGrpSpPr>
        <p:grpSpPr>
          <a:xfrm>
            <a:off x="6705554" y="4113571"/>
            <a:ext cx="269626" cy="276999"/>
            <a:chOff x="1285891" y="4710416"/>
            <a:chExt cx="269626" cy="276999"/>
          </a:xfrm>
        </p:grpSpPr>
        <p:sp>
          <p:nvSpPr>
            <p:cNvPr id="69" name="Oval 68"/>
            <p:cNvSpPr/>
            <p:nvPr/>
          </p:nvSpPr>
          <p:spPr bwMode="auto">
            <a:xfrm>
              <a:off x="1321318" y="4759634"/>
              <a:ext cx="170832" cy="170832"/>
            </a:xfrm>
            <a:prstGeom prst="ellipse">
              <a:avLst/>
            </a:prstGeom>
            <a:solidFill>
              <a:srgbClr val="7F8184"/>
            </a:solidFill>
            <a:ln w="25400" cap="flat" cmpd="sng" algn="ctr">
              <a:solidFill>
                <a:srgbClr val="7F8184"/>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0" name="Rectangle 69"/>
            <p:cNvSpPr/>
            <p:nvPr/>
          </p:nvSpPr>
          <p:spPr>
            <a:xfrm>
              <a:off x="1285891" y="4710416"/>
              <a:ext cx="269626" cy="276999"/>
            </a:xfrm>
            <a:prstGeom prst="rect">
              <a:avLst/>
            </a:prstGeom>
          </p:spPr>
          <p:txBody>
            <a:bodyPr wrap="none">
              <a:spAutoFit/>
            </a:bodyPr>
            <a:lstStyle/>
            <a:p>
              <a:pPr eaLnBrk="0" hangingPunct="0"/>
              <a:r>
                <a:rPr lang="en-US" sz="1200" b="1" dirty="0" smtClean="0">
                  <a:solidFill>
                    <a:srgbClr val="FFFFFF"/>
                  </a:solidFill>
                  <a:latin typeface="Arial" pitchFamily="34" charset="0"/>
                  <a:ea typeface="ＭＳ Ｐゴシック" charset="0"/>
                </a:rPr>
                <a:t>6</a:t>
              </a:r>
              <a:endParaRPr lang="en-US" sz="1200" b="1" dirty="0">
                <a:solidFill>
                  <a:srgbClr val="FFFFFF"/>
                </a:solidFill>
                <a:latin typeface="Arial" pitchFamily="34" charset="0"/>
                <a:ea typeface="ＭＳ Ｐゴシック" charset="0"/>
              </a:endParaRPr>
            </a:p>
          </p:txBody>
        </p:sp>
      </p:grpSp>
      <p:grpSp>
        <p:nvGrpSpPr>
          <p:cNvPr id="71" name="Group 70"/>
          <p:cNvGrpSpPr/>
          <p:nvPr/>
        </p:nvGrpSpPr>
        <p:grpSpPr>
          <a:xfrm>
            <a:off x="6078644" y="2505846"/>
            <a:ext cx="269626" cy="276999"/>
            <a:chOff x="1278271" y="4710416"/>
            <a:chExt cx="269626" cy="276999"/>
          </a:xfrm>
        </p:grpSpPr>
        <p:sp>
          <p:nvSpPr>
            <p:cNvPr id="72" name="Oval 71"/>
            <p:cNvSpPr/>
            <p:nvPr/>
          </p:nvSpPr>
          <p:spPr bwMode="auto">
            <a:xfrm>
              <a:off x="1321318" y="4759634"/>
              <a:ext cx="170832" cy="170832"/>
            </a:xfrm>
            <a:prstGeom prst="ellipse">
              <a:avLst/>
            </a:prstGeom>
            <a:solidFill>
              <a:srgbClr val="7F8184"/>
            </a:solidFill>
            <a:ln w="25400" cap="flat" cmpd="sng" algn="ctr">
              <a:solidFill>
                <a:srgbClr val="7F8184"/>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3" name="Rectangle 72"/>
            <p:cNvSpPr/>
            <p:nvPr/>
          </p:nvSpPr>
          <p:spPr>
            <a:xfrm>
              <a:off x="1278271" y="4710416"/>
              <a:ext cx="269626" cy="276999"/>
            </a:xfrm>
            <a:prstGeom prst="rect">
              <a:avLst/>
            </a:prstGeom>
          </p:spPr>
          <p:txBody>
            <a:bodyPr wrap="none">
              <a:spAutoFit/>
            </a:bodyPr>
            <a:lstStyle/>
            <a:p>
              <a:pPr eaLnBrk="0" hangingPunct="0"/>
              <a:r>
                <a:rPr lang="en-US" sz="1200" b="1" dirty="0" smtClean="0">
                  <a:solidFill>
                    <a:srgbClr val="FFFFFF"/>
                  </a:solidFill>
                  <a:latin typeface="Arial" pitchFamily="34" charset="0"/>
                  <a:ea typeface="ＭＳ Ｐゴシック" charset="0"/>
                </a:rPr>
                <a:t>5</a:t>
              </a:r>
              <a:endParaRPr lang="en-US" sz="1200" b="1" dirty="0">
                <a:solidFill>
                  <a:srgbClr val="FFFFFF"/>
                </a:solidFill>
                <a:latin typeface="Arial" pitchFamily="34" charset="0"/>
                <a:ea typeface="ＭＳ Ｐゴシック" charset="0"/>
              </a:endParaRPr>
            </a:p>
          </p:txBody>
        </p:sp>
      </p:grpSp>
      <p:grpSp>
        <p:nvGrpSpPr>
          <p:cNvPr id="74" name="Group 73"/>
          <p:cNvGrpSpPr/>
          <p:nvPr/>
        </p:nvGrpSpPr>
        <p:grpSpPr>
          <a:xfrm>
            <a:off x="3348864" y="2457284"/>
            <a:ext cx="269626" cy="276999"/>
            <a:chOff x="1278271" y="4710416"/>
            <a:chExt cx="269626" cy="276999"/>
          </a:xfrm>
        </p:grpSpPr>
        <p:sp>
          <p:nvSpPr>
            <p:cNvPr id="75" name="Oval 74"/>
            <p:cNvSpPr/>
            <p:nvPr/>
          </p:nvSpPr>
          <p:spPr bwMode="auto">
            <a:xfrm>
              <a:off x="1321318" y="4759634"/>
              <a:ext cx="170832" cy="170832"/>
            </a:xfrm>
            <a:prstGeom prst="ellipse">
              <a:avLst/>
            </a:prstGeom>
            <a:solidFill>
              <a:srgbClr val="7F8184"/>
            </a:solidFill>
            <a:ln w="25400" cap="flat" cmpd="sng" algn="ctr">
              <a:solidFill>
                <a:srgbClr val="7F8184"/>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6" name="Rectangle 75"/>
            <p:cNvSpPr/>
            <p:nvPr/>
          </p:nvSpPr>
          <p:spPr>
            <a:xfrm>
              <a:off x="1278271" y="4710416"/>
              <a:ext cx="269626" cy="276999"/>
            </a:xfrm>
            <a:prstGeom prst="rect">
              <a:avLst/>
            </a:prstGeom>
          </p:spPr>
          <p:txBody>
            <a:bodyPr wrap="none">
              <a:spAutoFit/>
            </a:bodyPr>
            <a:lstStyle/>
            <a:p>
              <a:pPr eaLnBrk="0" hangingPunct="0"/>
              <a:r>
                <a:rPr lang="en-US" sz="1200" b="1" dirty="0" smtClean="0">
                  <a:solidFill>
                    <a:srgbClr val="FFFFFF"/>
                  </a:solidFill>
                  <a:latin typeface="Arial" pitchFamily="34" charset="0"/>
                  <a:ea typeface="ＭＳ Ｐゴシック" charset="0"/>
                </a:rPr>
                <a:t>3</a:t>
              </a:r>
              <a:endParaRPr lang="en-US" sz="1200" b="1" dirty="0">
                <a:solidFill>
                  <a:srgbClr val="FFFFFF"/>
                </a:solidFill>
                <a:latin typeface="Arial" pitchFamily="34" charset="0"/>
                <a:ea typeface="ＭＳ Ｐゴシック" charset="0"/>
              </a:endParaRPr>
            </a:p>
          </p:txBody>
        </p:sp>
      </p:grpSp>
      <p:grpSp>
        <p:nvGrpSpPr>
          <p:cNvPr id="77" name="Group 76"/>
          <p:cNvGrpSpPr/>
          <p:nvPr/>
        </p:nvGrpSpPr>
        <p:grpSpPr>
          <a:xfrm>
            <a:off x="4673683" y="4352470"/>
            <a:ext cx="269626" cy="276999"/>
            <a:chOff x="1276366" y="4700891"/>
            <a:chExt cx="269626" cy="276999"/>
          </a:xfrm>
        </p:grpSpPr>
        <p:sp>
          <p:nvSpPr>
            <p:cNvPr id="78" name="Oval 77"/>
            <p:cNvSpPr/>
            <p:nvPr/>
          </p:nvSpPr>
          <p:spPr bwMode="auto">
            <a:xfrm>
              <a:off x="1321318" y="4759634"/>
              <a:ext cx="170832" cy="170832"/>
            </a:xfrm>
            <a:prstGeom prst="ellipse">
              <a:avLst/>
            </a:prstGeom>
            <a:solidFill>
              <a:srgbClr val="7F8184"/>
            </a:solidFill>
            <a:ln w="25400" cap="flat" cmpd="sng" algn="ctr">
              <a:solidFill>
                <a:srgbClr val="7F8184"/>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9" name="Rectangle 78"/>
            <p:cNvSpPr/>
            <p:nvPr/>
          </p:nvSpPr>
          <p:spPr>
            <a:xfrm>
              <a:off x="1276366" y="4700891"/>
              <a:ext cx="269626" cy="276999"/>
            </a:xfrm>
            <a:prstGeom prst="rect">
              <a:avLst/>
            </a:prstGeom>
          </p:spPr>
          <p:txBody>
            <a:bodyPr wrap="none">
              <a:spAutoFit/>
            </a:bodyPr>
            <a:lstStyle/>
            <a:p>
              <a:pPr eaLnBrk="0" hangingPunct="0"/>
              <a:r>
                <a:rPr lang="en-US" sz="1200" b="1" dirty="0" smtClean="0">
                  <a:solidFill>
                    <a:srgbClr val="FFFFFF"/>
                  </a:solidFill>
                  <a:latin typeface="Arial" pitchFamily="34" charset="0"/>
                  <a:ea typeface="ＭＳ Ｐゴシック" charset="0"/>
                </a:rPr>
                <a:t>4</a:t>
              </a:r>
              <a:endParaRPr lang="en-US" sz="1200" b="1" dirty="0">
                <a:solidFill>
                  <a:srgbClr val="FFFFFF"/>
                </a:solidFill>
                <a:latin typeface="Arial" pitchFamily="34" charset="0"/>
                <a:ea typeface="ＭＳ Ｐゴシック" charset="0"/>
              </a:endParaRPr>
            </a:p>
          </p:txBody>
        </p:sp>
      </p:grpSp>
      <p:sp>
        <p:nvSpPr>
          <p:cNvPr id="80" name="Rectangle 79"/>
          <p:cNvSpPr/>
          <p:nvPr/>
        </p:nvSpPr>
        <p:spPr>
          <a:xfrm>
            <a:off x="2059348" y="3577503"/>
            <a:ext cx="240772" cy="215444"/>
          </a:xfrm>
          <a:prstGeom prst="rect">
            <a:avLst/>
          </a:prstGeom>
        </p:spPr>
        <p:txBody>
          <a:bodyPr wrap="none">
            <a:spAutoFit/>
          </a:bodyPr>
          <a:lstStyle/>
          <a:p>
            <a:pPr eaLnBrk="0" hangingPunct="0"/>
            <a:r>
              <a:rPr lang="en-US" sz="800" b="1" cap="all" dirty="0">
                <a:solidFill>
                  <a:srgbClr val="000000"/>
                </a:solidFill>
                <a:latin typeface="Symbol" pitchFamily="18" charset="2"/>
                <a:ea typeface="ＭＳ Ｐゴシック" charset="0"/>
                <a:sym typeface="Symbol"/>
              </a:rPr>
              <a:t></a:t>
            </a:r>
            <a:endParaRPr lang="en-US" sz="700" b="1" dirty="0">
              <a:solidFill>
                <a:srgbClr val="000000"/>
              </a:solidFill>
              <a:latin typeface="Symbol" pitchFamily="18" charset="2"/>
              <a:ea typeface="ＭＳ Ｐゴシック" charset="0"/>
            </a:endParaRPr>
          </a:p>
        </p:txBody>
      </p:sp>
      <p:sp>
        <p:nvSpPr>
          <p:cNvPr id="81" name="Rectangle 80"/>
          <p:cNvSpPr/>
          <p:nvPr/>
        </p:nvSpPr>
        <p:spPr>
          <a:xfrm>
            <a:off x="2271278" y="3587027"/>
            <a:ext cx="234360" cy="200055"/>
          </a:xfrm>
          <a:prstGeom prst="rect">
            <a:avLst/>
          </a:prstGeom>
        </p:spPr>
        <p:txBody>
          <a:bodyPr wrap="none">
            <a:spAutoFit/>
          </a:bodyPr>
          <a:lstStyle/>
          <a:p>
            <a:pPr eaLnBrk="0" hangingPunct="0"/>
            <a:r>
              <a:rPr lang="en-US" sz="700" b="1" cap="all" dirty="0">
                <a:solidFill>
                  <a:srgbClr val="000000"/>
                </a:solidFill>
                <a:latin typeface="Symbol" pitchFamily="18" charset="2"/>
                <a:ea typeface="ＭＳ Ｐゴシック" charset="0"/>
                <a:sym typeface="Symbol"/>
              </a:rPr>
              <a:t></a:t>
            </a:r>
            <a:endParaRPr lang="en-US" sz="600" b="1" dirty="0">
              <a:solidFill>
                <a:srgbClr val="000000"/>
              </a:solidFill>
              <a:latin typeface="Symbol" pitchFamily="18" charset="2"/>
              <a:ea typeface="ＭＳ Ｐゴシック" charset="0"/>
            </a:endParaRPr>
          </a:p>
        </p:txBody>
      </p:sp>
      <p:sp>
        <p:nvSpPr>
          <p:cNvPr id="82" name="Rectangle 81"/>
          <p:cNvSpPr/>
          <p:nvPr/>
        </p:nvSpPr>
        <p:spPr>
          <a:xfrm>
            <a:off x="1136634" y="4348468"/>
            <a:ext cx="234360" cy="200055"/>
          </a:xfrm>
          <a:prstGeom prst="rect">
            <a:avLst/>
          </a:prstGeom>
        </p:spPr>
        <p:txBody>
          <a:bodyPr wrap="none">
            <a:spAutoFit/>
          </a:bodyPr>
          <a:lstStyle/>
          <a:p>
            <a:pPr eaLnBrk="0" hangingPunct="0"/>
            <a:r>
              <a:rPr lang="en-US" sz="700" b="1" cap="all" dirty="0">
                <a:solidFill>
                  <a:srgbClr val="000000"/>
                </a:solidFill>
                <a:latin typeface="Symbol" pitchFamily="18" charset="2"/>
                <a:ea typeface="ＭＳ Ｐゴシック" charset="0"/>
                <a:sym typeface="Symbol"/>
              </a:rPr>
              <a:t></a:t>
            </a:r>
            <a:endParaRPr lang="en-US" sz="600" b="1" dirty="0">
              <a:solidFill>
                <a:srgbClr val="000000"/>
              </a:solidFill>
              <a:latin typeface="Symbol" pitchFamily="18" charset="2"/>
              <a:ea typeface="ＭＳ Ｐゴシック" charset="0"/>
            </a:endParaRPr>
          </a:p>
        </p:txBody>
      </p:sp>
      <p:sp>
        <p:nvSpPr>
          <p:cNvPr id="83" name="Rectangle 82"/>
          <p:cNvSpPr/>
          <p:nvPr/>
        </p:nvSpPr>
        <p:spPr>
          <a:xfrm>
            <a:off x="1341421" y="4348468"/>
            <a:ext cx="234360" cy="200055"/>
          </a:xfrm>
          <a:prstGeom prst="rect">
            <a:avLst/>
          </a:prstGeom>
        </p:spPr>
        <p:txBody>
          <a:bodyPr wrap="none">
            <a:spAutoFit/>
          </a:bodyPr>
          <a:lstStyle/>
          <a:p>
            <a:pPr eaLnBrk="0" hangingPunct="0"/>
            <a:r>
              <a:rPr lang="en-US" sz="700" b="1" cap="all" dirty="0">
                <a:solidFill>
                  <a:srgbClr val="000000"/>
                </a:solidFill>
                <a:latin typeface="Symbol" pitchFamily="18" charset="2"/>
                <a:ea typeface="ＭＳ Ｐゴシック" charset="0"/>
                <a:sym typeface="Symbol"/>
              </a:rPr>
              <a:t></a:t>
            </a:r>
            <a:endParaRPr lang="en-US" sz="600" b="1" dirty="0">
              <a:solidFill>
                <a:srgbClr val="000000"/>
              </a:solidFill>
              <a:latin typeface="Symbol" pitchFamily="18" charset="2"/>
              <a:ea typeface="ＭＳ Ｐゴシック" charset="0"/>
            </a:endParaRPr>
          </a:p>
        </p:txBody>
      </p:sp>
      <p:sp>
        <p:nvSpPr>
          <p:cNvPr id="9" name="Rectangle 8"/>
          <p:cNvSpPr/>
          <p:nvPr/>
        </p:nvSpPr>
        <p:spPr>
          <a:xfrm>
            <a:off x="5876017" y="4538813"/>
            <a:ext cx="255198" cy="246221"/>
          </a:xfrm>
          <a:prstGeom prst="rect">
            <a:avLst/>
          </a:prstGeom>
        </p:spPr>
        <p:txBody>
          <a:bodyPr wrap="none">
            <a:spAutoFit/>
          </a:bodyPr>
          <a:lstStyle/>
          <a:p>
            <a:pPr eaLnBrk="0" hangingPunct="0"/>
            <a:r>
              <a:rPr lang="en-US" sz="1000" b="1" dirty="0">
                <a:solidFill>
                  <a:srgbClr val="000000"/>
                </a:solidFill>
                <a:latin typeface="Symbol"/>
                <a:ea typeface="ＭＳ Ｐゴシック" charset="0"/>
              </a:rPr>
              <a:t>+</a:t>
            </a:r>
            <a:endParaRPr lang="en-US" sz="1000" b="1" dirty="0">
              <a:solidFill>
                <a:srgbClr val="000000"/>
              </a:solidFill>
              <a:latin typeface="Times" charset="0"/>
              <a:ea typeface="ＭＳ Ｐゴシック" charset="0"/>
            </a:endParaRPr>
          </a:p>
        </p:txBody>
      </p:sp>
      <p:sp>
        <p:nvSpPr>
          <p:cNvPr id="13" name="Freeform 12"/>
          <p:cNvSpPr/>
          <p:nvPr/>
        </p:nvSpPr>
        <p:spPr>
          <a:xfrm>
            <a:off x="4607719" y="4250530"/>
            <a:ext cx="60005" cy="45719"/>
          </a:xfrm>
          <a:custGeom>
            <a:avLst/>
            <a:gdLst>
              <a:gd name="connsiteX0" fmla="*/ 0 w 69056"/>
              <a:gd name="connsiteY0" fmla="*/ 0 h 0"/>
              <a:gd name="connsiteX1" fmla="*/ 69056 w 69056"/>
              <a:gd name="connsiteY1" fmla="*/ 0 h 0"/>
            </a:gdLst>
            <a:ahLst/>
            <a:cxnLst>
              <a:cxn ang="0">
                <a:pos x="connsiteX0" y="connsiteY0"/>
              </a:cxn>
              <a:cxn ang="0">
                <a:pos x="connsiteX1" y="connsiteY1"/>
              </a:cxn>
            </a:cxnLst>
            <a:rect l="l" t="t" r="r" b="b"/>
            <a:pathLst>
              <a:path w="69056">
                <a:moveTo>
                  <a:pt x="0" y="0"/>
                </a:moveTo>
                <a:lnTo>
                  <a:pt x="69056" y="0"/>
                </a:lnTo>
              </a:path>
            </a:pathLst>
          </a:custGeom>
          <a:ln w="12700">
            <a:solidFill>
              <a:schemeClr val="tx1"/>
            </a:solidFill>
          </a:ln>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0" name="TextBox 19"/>
          <p:cNvSpPr txBox="1"/>
          <p:nvPr/>
        </p:nvSpPr>
        <p:spPr>
          <a:xfrm>
            <a:off x="408809" y="426007"/>
            <a:ext cx="8790483" cy="461665"/>
          </a:xfrm>
          <a:prstGeom prst="rect">
            <a:avLst/>
          </a:prstGeom>
          <a:noFill/>
        </p:spPr>
        <p:txBody>
          <a:bodyPr wrap="none" rtlCol="0">
            <a:spAutoFit/>
          </a:bodyPr>
          <a:lstStyle/>
          <a:p>
            <a:r>
              <a:rPr lang="en-US" altLang="zh-CN" b="1" dirty="0" smtClean="0">
                <a:solidFill>
                  <a:srgbClr val="FF0000"/>
                </a:solidFill>
                <a:latin typeface="Cambria" panose="02040503050406030204" pitchFamily="18" charset="0"/>
              </a:rPr>
              <a:t>Mitochondrial Electron Transport Chain and ATP Synthesis</a:t>
            </a:r>
            <a:endParaRPr lang="zh-CN" altLang="en-US"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32488170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592183" y="393779"/>
            <a:ext cx="8238308" cy="958863"/>
          </a:xfrm>
        </p:spPr>
        <p:txBody>
          <a:bodyPr/>
          <a:lstStyle/>
          <a:p>
            <a:r>
              <a:rPr lang="en-US" sz="3600" dirty="0" smtClean="0">
                <a:solidFill>
                  <a:srgbClr val="FF0000"/>
                </a:solidFill>
                <a:latin typeface="Cambria" panose="02040503050406030204" pitchFamily="18" charset="0"/>
              </a:rPr>
              <a:t>How the Light Reactions Generate ATP </a:t>
            </a:r>
            <a:br>
              <a:rPr lang="en-US" sz="3600" dirty="0" smtClean="0">
                <a:solidFill>
                  <a:srgbClr val="FF0000"/>
                </a:solidFill>
                <a:latin typeface="Cambria" panose="02040503050406030204" pitchFamily="18" charset="0"/>
              </a:rPr>
            </a:br>
            <a:r>
              <a:rPr lang="en-US" sz="3600" dirty="0" smtClean="0">
                <a:solidFill>
                  <a:srgbClr val="FF0000"/>
                </a:solidFill>
                <a:latin typeface="Cambria" panose="02040503050406030204" pitchFamily="18" charset="0"/>
              </a:rPr>
              <a:t>and NADPH</a:t>
            </a:r>
          </a:p>
        </p:txBody>
      </p:sp>
      <p:sp>
        <p:nvSpPr>
          <p:cNvPr id="118787" name="Rectangle 3"/>
          <p:cNvSpPr>
            <a:spLocks noGrp="1" noChangeArrowheads="1"/>
          </p:cNvSpPr>
          <p:nvPr>
            <p:ph idx="1"/>
          </p:nvPr>
        </p:nvSpPr>
        <p:spPr>
          <a:xfrm>
            <a:off x="592183" y="1820091"/>
            <a:ext cx="8238308" cy="4696506"/>
          </a:xfrm>
        </p:spPr>
        <p:txBody>
          <a:bodyPr/>
          <a:lstStyle/>
          <a:p>
            <a:r>
              <a:rPr lang="en-US" sz="2400" b="1" dirty="0" smtClean="0">
                <a:solidFill>
                  <a:srgbClr val="FF0000"/>
                </a:solidFill>
                <a:latin typeface="Cambria" panose="02040503050406030204" pitchFamily="18" charset="0"/>
              </a:rPr>
              <a:t>The mechanism of ATP production during the light reactions is very similar to the mechanism we saw in cellular respiration. </a:t>
            </a:r>
            <a:r>
              <a:rPr lang="en-US" sz="2400" b="1" dirty="0" smtClean="0">
                <a:latin typeface="Cambria" panose="02040503050406030204" pitchFamily="18" charset="0"/>
              </a:rPr>
              <a:t>In both cases, </a:t>
            </a:r>
          </a:p>
          <a:p>
            <a:pPr lvl="1"/>
            <a:r>
              <a:rPr lang="en-US" sz="2400" b="1" dirty="0" smtClean="0">
                <a:latin typeface="Cambria" panose="02040503050406030204" pitchFamily="18" charset="0"/>
              </a:rPr>
              <a:t>an electron transport chain pumps hydrogen ions across a membrane and</a:t>
            </a:r>
          </a:p>
          <a:p>
            <a:pPr lvl="1"/>
            <a:r>
              <a:rPr lang="en-US" sz="2400" b="1" dirty="0" smtClean="0">
                <a:latin typeface="Cambria" panose="02040503050406030204" pitchFamily="18" charset="0"/>
              </a:rPr>
              <a:t>ATP synthases use the energy stored by the H</a:t>
            </a:r>
            <a:r>
              <a:rPr lang="en-US" sz="2400" b="1" baseline="30000" dirty="0" smtClean="0">
                <a:latin typeface="Cambria" panose="02040503050406030204" pitchFamily="18" charset="0"/>
              </a:rPr>
              <a:t>+</a:t>
            </a:r>
            <a:r>
              <a:rPr lang="en-US" sz="2400" b="1" dirty="0" smtClean="0">
                <a:latin typeface="Cambria" panose="02040503050406030204" pitchFamily="18" charset="0"/>
              </a:rPr>
              <a:t> gradient to make ATP. </a:t>
            </a:r>
          </a:p>
          <a:p>
            <a:r>
              <a:rPr lang="en-US" sz="2400" b="1" dirty="0" smtClean="0">
                <a:latin typeface="Cambria" panose="02040503050406030204" pitchFamily="18" charset="0"/>
              </a:rPr>
              <a:t>The main difference is that food provides the high-energy electrons in cellular respiration, whereas light-excited electrons flow down the transport chain during photosynthesis.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600892" y="619625"/>
            <a:ext cx="7959634" cy="958863"/>
          </a:xfrm>
        </p:spPr>
        <p:txBody>
          <a:bodyPr/>
          <a:lstStyle/>
          <a:p>
            <a:r>
              <a:rPr lang="en-US" dirty="0" smtClean="0">
                <a:solidFill>
                  <a:srgbClr val="FF0000"/>
                </a:solidFill>
                <a:latin typeface="Cambria" panose="02040503050406030204" pitchFamily="18" charset="0"/>
              </a:rPr>
              <a:t>The Calvin Cycle: </a:t>
            </a:r>
            <a:br>
              <a:rPr lang="en-US" dirty="0" smtClean="0">
                <a:solidFill>
                  <a:srgbClr val="FF0000"/>
                </a:solidFill>
                <a:latin typeface="Cambria" panose="02040503050406030204" pitchFamily="18" charset="0"/>
              </a:rPr>
            </a:br>
            <a:r>
              <a:rPr lang="en-US" dirty="0" smtClean="0">
                <a:solidFill>
                  <a:srgbClr val="FF0000"/>
                </a:solidFill>
                <a:latin typeface="Cambria" panose="02040503050406030204" pitchFamily="18" charset="0"/>
              </a:rPr>
              <a:t>Making Sugar from Carbon Dioxide</a:t>
            </a:r>
            <a:endParaRPr lang="en-US" dirty="0">
              <a:solidFill>
                <a:srgbClr val="FF0000"/>
              </a:solidFill>
              <a:latin typeface="Cambria" panose="02040503050406030204" pitchFamily="18" charset="0"/>
            </a:endParaRPr>
          </a:p>
        </p:txBody>
      </p:sp>
      <p:sp>
        <p:nvSpPr>
          <p:cNvPr id="135171" name="Rectangle 3"/>
          <p:cNvSpPr>
            <a:spLocks noGrp="1" noChangeArrowheads="1"/>
          </p:cNvSpPr>
          <p:nvPr>
            <p:ph idx="1"/>
          </p:nvPr>
        </p:nvSpPr>
        <p:spPr>
          <a:xfrm>
            <a:off x="801189" y="2168434"/>
            <a:ext cx="7759337" cy="4008528"/>
          </a:xfrm>
        </p:spPr>
        <p:txBody>
          <a:bodyPr/>
          <a:lstStyle/>
          <a:p>
            <a:r>
              <a:rPr lang="en-US" b="1" dirty="0" smtClean="0">
                <a:solidFill>
                  <a:srgbClr val="FF0000"/>
                </a:solidFill>
                <a:latin typeface="Cambria" panose="02040503050406030204" pitchFamily="18" charset="0"/>
              </a:rPr>
              <a:t>The Calvin cycle</a:t>
            </a:r>
          </a:p>
          <a:p>
            <a:pPr lvl="1"/>
            <a:r>
              <a:rPr lang="en-US" b="1" dirty="0" smtClean="0">
                <a:latin typeface="Cambria" panose="02040503050406030204" pitchFamily="18" charset="0"/>
              </a:rPr>
              <a:t>functions like a sugar factory within a chloroplast and</a:t>
            </a:r>
          </a:p>
          <a:p>
            <a:pPr lvl="1"/>
            <a:r>
              <a:rPr lang="en-US" b="1" dirty="0" smtClean="0">
                <a:latin typeface="Cambria" panose="02040503050406030204" pitchFamily="18" charset="0"/>
              </a:rPr>
              <a:t>regenerates the starting material with each turn.</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766353" y="2002971"/>
            <a:ext cx="7942218" cy="4093029"/>
          </a:xfrm>
        </p:spPr>
        <p:txBody>
          <a:bodyPr/>
          <a:lstStyle/>
          <a:p>
            <a:pPr lvl="1"/>
            <a:r>
              <a:rPr lang="en-US" sz="2800" b="1" dirty="0" smtClean="0">
                <a:solidFill>
                  <a:srgbClr val="FF0000"/>
                </a:solidFill>
                <a:latin typeface="Cambria" panose="02040503050406030204" pitchFamily="18" charset="0"/>
              </a:rPr>
              <a:t>Cellulosic ethanol</a:t>
            </a:r>
            <a:r>
              <a:rPr lang="zh-CN" altLang="en-US" sz="2800" b="1" dirty="0" smtClean="0">
                <a:solidFill>
                  <a:srgbClr val="FF0000"/>
                </a:solidFill>
                <a:latin typeface="楷体" panose="02010609060101010101" pitchFamily="49" charset="-122"/>
                <a:ea typeface="楷体" panose="02010609060101010101" pitchFamily="49" charset="-122"/>
              </a:rPr>
              <a:t>（纤维素乙醇）</a:t>
            </a:r>
            <a:r>
              <a:rPr lang="en-US" sz="2800" b="1" dirty="0" smtClean="0">
                <a:solidFill>
                  <a:srgbClr val="FF0000"/>
                </a:solidFill>
                <a:latin typeface="Cambria" panose="02040503050406030204" pitchFamily="18" charset="0"/>
              </a:rPr>
              <a:t> </a:t>
            </a:r>
            <a:r>
              <a:rPr lang="en-US" sz="2400" b="1" dirty="0" smtClean="0">
                <a:latin typeface="Cambria" panose="02040503050406030204" pitchFamily="18" charset="0"/>
              </a:rPr>
              <a:t>is a form of bioethanol made from cellulose found in nonedible plant material such as wood, grass, or scraps from crops. </a:t>
            </a:r>
          </a:p>
          <a:p>
            <a:pPr lvl="1"/>
            <a:r>
              <a:rPr lang="en-US" sz="2800" b="1" dirty="0" smtClean="0">
                <a:solidFill>
                  <a:srgbClr val="FF0000"/>
                </a:solidFill>
                <a:latin typeface="Cambria" panose="02040503050406030204" pitchFamily="18" charset="0"/>
              </a:rPr>
              <a:t>Biodiesel</a:t>
            </a:r>
            <a:r>
              <a:rPr lang="zh-CN" altLang="en-US" sz="2800" b="1" dirty="0">
                <a:solidFill>
                  <a:srgbClr val="FF0000"/>
                </a:solidFill>
                <a:latin typeface="楷体" panose="02010609060101010101" pitchFamily="49" charset="-122"/>
                <a:ea typeface="楷体" panose="02010609060101010101" pitchFamily="49" charset="-122"/>
              </a:rPr>
              <a:t>（生物柴油）</a:t>
            </a:r>
            <a:r>
              <a:rPr lang="en-US" sz="2400" b="1" dirty="0" smtClean="0">
                <a:latin typeface="Cambria" panose="02040503050406030204" pitchFamily="18" charset="0"/>
              </a:rPr>
              <a:t>, the most common biofuel in Europe, is made from plant oils such as recycled frying oil. </a:t>
            </a:r>
          </a:p>
          <a:p>
            <a:r>
              <a:rPr lang="en-US" sz="2400" b="1" dirty="0" smtClean="0">
                <a:latin typeface="Cambria" panose="02040503050406030204" pitchFamily="18" charset="0"/>
              </a:rPr>
              <a:t>Today, only about 2.7% of the world’s fuel used for driving is provided by biofuels, but the International Energy Agency has set of goal of 25% by 2050. </a:t>
            </a:r>
            <a:endParaRPr lang="en-US" sz="2400" b="1" dirty="0">
              <a:latin typeface="Cambria" panose="02040503050406030204" pitchFamily="18" charset="0"/>
            </a:endParaRPr>
          </a:p>
        </p:txBody>
      </p:sp>
      <p:sp>
        <p:nvSpPr>
          <p:cNvPr id="6" name="Rectangle 2"/>
          <p:cNvSpPr>
            <a:spLocks noGrp="1" noChangeArrowheads="1"/>
          </p:cNvSpPr>
          <p:nvPr>
            <p:ph type="title"/>
          </p:nvPr>
        </p:nvSpPr>
        <p:spPr>
          <a:xfrm>
            <a:off x="766354" y="489573"/>
            <a:ext cx="8177347" cy="958863"/>
          </a:xfrm>
        </p:spPr>
        <p:txBody>
          <a:bodyPr/>
          <a:lstStyle/>
          <a:p>
            <a:r>
              <a:rPr lang="en-US" sz="3600" dirty="0" smtClean="0">
                <a:solidFill>
                  <a:srgbClr val="FFC000"/>
                </a:solidFill>
                <a:latin typeface="Cambria" panose="02040503050406030204" pitchFamily="18" charset="0"/>
              </a:rPr>
              <a:t>Biology and Society: </a:t>
            </a:r>
            <a:br>
              <a:rPr lang="en-US" sz="3600" dirty="0" smtClean="0">
                <a:solidFill>
                  <a:srgbClr val="FFC000"/>
                </a:solidFill>
                <a:latin typeface="Cambria" panose="02040503050406030204" pitchFamily="18" charset="0"/>
              </a:rPr>
            </a:br>
            <a:r>
              <a:rPr lang="en-US" sz="3600" dirty="0" smtClean="0">
                <a:solidFill>
                  <a:srgbClr val="FFC000"/>
                </a:solidFill>
                <a:latin typeface="Cambria" panose="02040503050406030204" pitchFamily="18" charset="0"/>
              </a:rPr>
              <a:t>A Greasy Crime Wave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44286" y="506990"/>
            <a:ext cx="8242663" cy="958863"/>
          </a:xfrm>
        </p:spPr>
        <p:txBody>
          <a:bodyPr/>
          <a:lstStyle/>
          <a:p>
            <a:r>
              <a:rPr lang="en-US" dirty="0" smtClean="0">
                <a:solidFill>
                  <a:srgbClr val="FF0000"/>
                </a:solidFill>
                <a:latin typeface="Cambria" panose="02040503050406030204" pitchFamily="18" charset="0"/>
              </a:rPr>
              <a:t>The Calvin Cycle: </a:t>
            </a:r>
            <a:br>
              <a:rPr lang="en-US" dirty="0" smtClean="0">
                <a:solidFill>
                  <a:srgbClr val="FF0000"/>
                </a:solidFill>
                <a:latin typeface="Cambria" panose="02040503050406030204" pitchFamily="18" charset="0"/>
              </a:rPr>
            </a:br>
            <a:r>
              <a:rPr lang="en-US" dirty="0" smtClean="0">
                <a:solidFill>
                  <a:srgbClr val="FF0000"/>
                </a:solidFill>
                <a:latin typeface="Cambria" panose="02040503050406030204" pitchFamily="18" charset="0"/>
              </a:rPr>
              <a:t>Making Sugar from Carbon Dioxide</a:t>
            </a:r>
            <a:endParaRPr lang="en-US" dirty="0">
              <a:solidFill>
                <a:srgbClr val="FF0000"/>
              </a:solidFill>
              <a:latin typeface="Cambria" panose="02040503050406030204" pitchFamily="18" charset="0"/>
            </a:endParaRPr>
          </a:p>
        </p:txBody>
      </p:sp>
      <p:sp>
        <p:nvSpPr>
          <p:cNvPr id="135171" name="Rectangle 3"/>
          <p:cNvSpPr>
            <a:spLocks noGrp="1" noChangeArrowheads="1"/>
          </p:cNvSpPr>
          <p:nvPr>
            <p:ph idx="1"/>
          </p:nvPr>
        </p:nvSpPr>
        <p:spPr>
          <a:xfrm>
            <a:off x="627017" y="1889760"/>
            <a:ext cx="8016240" cy="4313328"/>
          </a:xfrm>
        </p:spPr>
        <p:txBody>
          <a:bodyPr/>
          <a:lstStyle/>
          <a:p>
            <a:r>
              <a:rPr lang="en-US" b="1" dirty="0" smtClean="0">
                <a:latin typeface="Cambria" panose="02040503050406030204" pitchFamily="18" charset="0"/>
              </a:rPr>
              <a:t>With each turn of the cycle, there are chemical inputs and outputs. </a:t>
            </a:r>
          </a:p>
          <a:p>
            <a:pPr lvl="1"/>
            <a:r>
              <a:rPr lang="en-US" b="1" dirty="0" smtClean="0">
                <a:latin typeface="Cambria" panose="02040503050406030204" pitchFamily="18" charset="0"/>
              </a:rPr>
              <a:t>The inputs are </a:t>
            </a:r>
          </a:p>
          <a:p>
            <a:pPr lvl="2"/>
            <a:r>
              <a:rPr lang="en-US" b="1" dirty="0" smtClean="0">
                <a:latin typeface="Cambria" panose="02040503050406030204" pitchFamily="18" charset="0"/>
              </a:rPr>
              <a:t>CO</a:t>
            </a:r>
            <a:r>
              <a:rPr lang="en-US" b="1" baseline="-25000" dirty="0" smtClean="0">
                <a:latin typeface="Cambria" panose="02040503050406030204" pitchFamily="18" charset="0"/>
              </a:rPr>
              <a:t>2</a:t>
            </a:r>
            <a:r>
              <a:rPr lang="en-US" b="1" dirty="0" smtClean="0">
                <a:latin typeface="Cambria" panose="02040503050406030204" pitchFamily="18" charset="0"/>
              </a:rPr>
              <a:t> from the air and</a:t>
            </a:r>
          </a:p>
          <a:p>
            <a:pPr lvl="2"/>
            <a:r>
              <a:rPr lang="en-US" b="1" dirty="0" smtClean="0">
                <a:latin typeface="Cambria" panose="02040503050406030204" pitchFamily="18" charset="0"/>
              </a:rPr>
              <a:t>ATP and NADPH produced by the light reactions.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722812" y="515699"/>
            <a:ext cx="7437120" cy="958863"/>
          </a:xfrm>
        </p:spPr>
        <p:txBody>
          <a:bodyPr/>
          <a:lstStyle/>
          <a:p>
            <a:r>
              <a:rPr lang="en-US" dirty="0" smtClean="0">
                <a:solidFill>
                  <a:srgbClr val="FF0000"/>
                </a:solidFill>
                <a:latin typeface="Cambria" panose="02040503050406030204" pitchFamily="18" charset="0"/>
              </a:rPr>
              <a:t>The Calvin Cycle: </a:t>
            </a:r>
            <a:br>
              <a:rPr lang="en-US" dirty="0" smtClean="0">
                <a:solidFill>
                  <a:srgbClr val="FF0000"/>
                </a:solidFill>
                <a:latin typeface="Cambria" panose="02040503050406030204" pitchFamily="18" charset="0"/>
              </a:rPr>
            </a:br>
            <a:r>
              <a:rPr lang="en-US" dirty="0" smtClean="0">
                <a:solidFill>
                  <a:srgbClr val="FF0000"/>
                </a:solidFill>
                <a:latin typeface="Cambria" panose="02040503050406030204" pitchFamily="18" charset="0"/>
              </a:rPr>
              <a:t>Making Sugar from Carbon Dioxide</a:t>
            </a:r>
            <a:endParaRPr lang="en-US" dirty="0">
              <a:solidFill>
                <a:srgbClr val="FF0000"/>
              </a:solidFill>
              <a:latin typeface="Cambria" panose="02040503050406030204" pitchFamily="18" charset="0"/>
            </a:endParaRPr>
          </a:p>
        </p:txBody>
      </p:sp>
      <p:sp>
        <p:nvSpPr>
          <p:cNvPr id="135171" name="Rectangle 3"/>
          <p:cNvSpPr>
            <a:spLocks noGrp="1" noChangeArrowheads="1"/>
          </p:cNvSpPr>
          <p:nvPr>
            <p:ph idx="1"/>
          </p:nvPr>
        </p:nvSpPr>
        <p:spPr>
          <a:xfrm>
            <a:off x="359052" y="1781492"/>
            <a:ext cx="8164639" cy="4461374"/>
          </a:xfrm>
        </p:spPr>
        <p:txBody>
          <a:bodyPr/>
          <a:lstStyle/>
          <a:p>
            <a:pPr lvl="1"/>
            <a:r>
              <a:rPr lang="en-US" b="1" dirty="0" smtClean="0">
                <a:latin typeface="Cambria" panose="02040503050406030204" pitchFamily="18" charset="0"/>
              </a:rPr>
              <a:t>The Calvin cycle constructs an energy-rich sugar molecule called </a:t>
            </a:r>
            <a:r>
              <a:rPr lang="en-US" sz="2400" b="1" dirty="0" smtClean="0">
                <a:solidFill>
                  <a:srgbClr val="FF0000"/>
                </a:solidFill>
                <a:latin typeface="Cambria" panose="02040503050406030204" pitchFamily="18" charset="0"/>
              </a:rPr>
              <a:t>glyceraldehyde 3-phosphate (G3P)</a:t>
            </a:r>
            <a:r>
              <a:rPr lang="zh-CN" altLang="en-US" sz="2400" b="1" dirty="0" smtClean="0">
                <a:solidFill>
                  <a:srgbClr val="FF0000"/>
                </a:solidFill>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三</a:t>
            </a:r>
            <a:r>
              <a:rPr lang="zh-CN" altLang="en-US" sz="2400" b="1" dirty="0" smtClean="0">
                <a:solidFill>
                  <a:srgbClr val="FF0000"/>
                </a:solidFill>
                <a:latin typeface="楷体" panose="02010609060101010101" pitchFamily="49" charset="-122"/>
                <a:ea typeface="楷体" panose="02010609060101010101" pitchFamily="49" charset="-122"/>
              </a:rPr>
              <a:t>磷酸甘油醛）</a:t>
            </a:r>
            <a:r>
              <a:rPr lang="en-US" b="1" dirty="0" smtClean="0">
                <a:latin typeface="Cambria" panose="02040503050406030204" pitchFamily="18" charset="0"/>
              </a:rPr>
              <a:t>using </a:t>
            </a:r>
          </a:p>
          <a:p>
            <a:pPr lvl="2"/>
            <a:r>
              <a:rPr lang="en-US" b="1" dirty="0" smtClean="0">
                <a:latin typeface="Cambria" panose="02040503050406030204" pitchFamily="18" charset="0"/>
              </a:rPr>
              <a:t>carbon from CO</a:t>
            </a:r>
            <a:r>
              <a:rPr lang="en-US" b="1" baseline="-25000" dirty="0" smtClean="0">
                <a:latin typeface="Cambria" panose="02040503050406030204" pitchFamily="18" charset="0"/>
              </a:rPr>
              <a:t>2</a:t>
            </a:r>
            <a:r>
              <a:rPr lang="en-US" b="1" dirty="0" smtClean="0">
                <a:latin typeface="Cambria" panose="02040503050406030204" pitchFamily="18" charset="0"/>
              </a:rPr>
              <a:t>, </a:t>
            </a:r>
          </a:p>
          <a:p>
            <a:pPr lvl="2"/>
            <a:r>
              <a:rPr lang="en-US" b="1" dirty="0" smtClean="0">
                <a:latin typeface="Cambria" panose="02040503050406030204" pitchFamily="18" charset="0"/>
              </a:rPr>
              <a:t>energy from ATP, and </a:t>
            </a:r>
          </a:p>
          <a:p>
            <a:pPr lvl="2"/>
            <a:r>
              <a:rPr lang="en-US" b="1" dirty="0" smtClean="0">
                <a:latin typeface="Cambria" panose="02040503050406030204" pitchFamily="18" charset="0"/>
              </a:rPr>
              <a:t>high-energy electrons from NADPH.</a:t>
            </a:r>
          </a:p>
          <a:p>
            <a:pPr lvl="1"/>
            <a:r>
              <a:rPr lang="en-US" b="1" dirty="0" smtClean="0">
                <a:latin typeface="Cambria" panose="02040503050406030204" pitchFamily="18" charset="0"/>
              </a:rPr>
              <a:t>The plant cell can then use G3P as the raw material to make </a:t>
            </a:r>
          </a:p>
          <a:p>
            <a:pPr lvl="2"/>
            <a:r>
              <a:rPr lang="en-US" b="1" dirty="0" smtClean="0">
                <a:latin typeface="Cambria" panose="02040503050406030204" pitchFamily="18" charset="0"/>
              </a:rPr>
              <a:t>glucose and </a:t>
            </a:r>
          </a:p>
          <a:p>
            <a:pPr lvl="2"/>
            <a:r>
              <a:rPr lang="en-US" b="1" dirty="0" smtClean="0">
                <a:latin typeface="Cambria" panose="02040503050406030204" pitchFamily="18" charset="0"/>
              </a:rPr>
              <a:t>other organic compounds.</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416" y="204216"/>
            <a:ext cx="6297168" cy="6449568"/>
          </a:xfrm>
          <a:prstGeom prst="rect">
            <a:avLst/>
          </a:prstGeom>
        </p:spPr>
      </p:pic>
      <p:sp>
        <p:nvSpPr>
          <p:cNvPr id="4" name="TextBox 3"/>
          <p:cNvSpPr txBox="1"/>
          <p:nvPr/>
        </p:nvSpPr>
        <p:spPr>
          <a:xfrm>
            <a:off x="5057775" y="1362075"/>
            <a:ext cx="2723823"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Three-carbon molecule</a:t>
            </a:r>
          </a:p>
        </p:txBody>
      </p:sp>
      <p:sp>
        <p:nvSpPr>
          <p:cNvPr id="5" name="TextBox 4"/>
          <p:cNvSpPr txBox="1"/>
          <p:nvPr/>
        </p:nvSpPr>
        <p:spPr>
          <a:xfrm>
            <a:off x="1804138" y="1350288"/>
            <a:ext cx="1501373" cy="369332"/>
          </a:xfrm>
          <a:prstGeom prst="rect">
            <a:avLst/>
          </a:prstGeom>
          <a:noFill/>
        </p:spPr>
        <p:txBody>
          <a:bodyPr wrap="none" rtlCol="0">
            <a:spAutoFit/>
          </a:bodyPr>
          <a:lstStyle/>
          <a:p>
            <a:pPr eaLnBrk="0" hangingPunct="0"/>
            <a:r>
              <a:rPr lang="en-US" sz="1800" b="1" dirty="0" err="1">
                <a:solidFill>
                  <a:srgbClr val="000000"/>
                </a:solidFill>
                <a:latin typeface="Arial" pitchFamily="34" charset="0"/>
                <a:ea typeface="ＭＳ Ｐゴシック" charset="0"/>
                <a:cs typeface="Arial" pitchFamily="34" charset="0"/>
              </a:rPr>
              <a:t>RuBP</a:t>
            </a:r>
            <a:r>
              <a:rPr lang="en-US" sz="1800" b="1" dirty="0">
                <a:solidFill>
                  <a:srgbClr val="000000"/>
                </a:solidFill>
                <a:latin typeface="Arial" pitchFamily="34" charset="0"/>
                <a:ea typeface="ＭＳ Ｐゴシック" charset="0"/>
                <a:cs typeface="Arial" pitchFamily="34" charset="0"/>
              </a:rPr>
              <a:t> sugar</a:t>
            </a:r>
          </a:p>
        </p:txBody>
      </p:sp>
      <p:sp>
        <p:nvSpPr>
          <p:cNvPr id="6" name="TextBox 5"/>
          <p:cNvSpPr txBox="1"/>
          <p:nvPr/>
        </p:nvSpPr>
        <p:spPr>
          <a:xfrm>
            <a:off x="4071366" y="147066"/>
            <a:ext cx="1736373"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CO</a:t>
            </a:r>
            <a:r>
              <a:rPr lang="en-US" sz="1800" b="1" baseline="-25000" dirty="0">
                <a:solidFill>
                  <a:srgbClr val="000000"/>
                </a:solidFill>
                <a:latin typeface="Arial" pitchFamily="34" charset="0"/>
                <a:ea typeface="ＭＳ Ｐゴシック" charset="0"/>
                <a:cs typeface="Arial" pitchFamily="34" charset="0"/>
              </a:rPr>
              <a:t>2</a:t>
            </a:r>
            <a:r>
              <a:rPr lang="en-US" sz="1800" b="1" dirty="0">
                <a:solidFill>
                  <a:srgbClr val="000000"/>
                </a:solidFill>
                <a:latin typeface="Arial" pitchFamily="34" charset="0"/>
                <a:ea typeface="ＭＳ Ｐゴシック" charset="0"/>
                <a:cs typeface="Arial" pitchFamily="34" charset="0"/>
              </a:rPr>
              <a:t> (from air)</a:t>
            </a:r>
          </a:p>
        </p:txBody>
      </p:sp>
      <p:sp>
        <p:nvSpPr>
          <p:cNvPr id="7" name="TextBox 6"/>
          <p:cNvSpPr txBox="1"/>
          <p:nvPr/>
        </p:nvSpPr>
        <p:spPr>
          <a:xfrm>
            <a:off x="3410412" y="986519"/>
            <a:ext cx="12022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P</a:t>
            </a:r>
            <a:endParaRPr lang="en-US" sz="1400" b="1" dirty="0">
              <a:solidFill>
                <a:srgbClr val="000000"/>
              </a:solidFill>
              <a:latin typeface="Arial" pitchFamily="34" charset="0"/>
              <a:ea typeface="ＭＳ Ｐゴシック" charset="0"/>
              <a:cs typeface="Arial" pitchFamily="34" charset="0"/>
            </a:endParaRPr>
          </a:p>
        </p:txBody>
      </p:sp>
      <p:sp>
        <p:nvSpPr>
          <p:cNvPr id="8" name="TextBox 7"/>
          <p:cNvSpPr txBox="1"/>
          <p:nvPr/>
        </p:nvSpPr>
        <p:spPr>
          <a:xfrm>
            <a:off x="3410412" y="2253344"/>
            <a:ext cx="12022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P</a:t>
            </a:r>
            <a:endParaRPr lang="en-US" sz="1400" b="1" dirty="0">
              <a:solidFill>
                <a:srgbClr val="000000"/>
              </a:solidFill>
              <a:latin typeface="Arial" pitchFamily="34" charset="0"/>
              <a:ea typeface="ＭＳ Ｐゴシック" charset="0"/>
              <a:cs typeface="Arial" pitchFamily="34" charset="0"/>
            </a:endParaRPr>
          </a:p>
        </p:txBody>
      </p:sp>
      <p:sp>
        <p:nvSpPr>
          <p:cNvPr id="9" name="TextBox 8"/>
          <p:cNvSpPr txBox="1"/>
          <p:nvPr/>
        </p:nvSpPr>
        <p:spPr>
          <a:xfrm>
            <a:off x="4966564" y="2080405"/>
            <a:ext cx="12022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P</a:t>
            </a:r>
            <a:endParaRPr lang="en-US" sz="1400" b="1" dirty="0">
              <a:solidFill>
                <a:srgbClr val="000000"/>
              </a:solidFill>
              <a:latin typeface="Arial" pitchFamily="34" charset="0"/>
              <a:ea typeface="ＭＳ Ｐゴシック" charset="0"/>
              <a:cs typeface="Arial" pitchFamily="34" charset="0"/>
            </a:endParaRPr>
          </a:p>
        </p:txBody>
      </p:sp>
      <p:sp>
        <p:nvSpPr>
          <p:cNvPr id="10" name="TextBox 9"/>
          <p:cNvSpPr txBox="1"/>
          <p:nvPr/>
        </p:nvSpPr>
        <p:spPr>
          <a:xfrm>
            <a:off x="3522414" y="2392263"/>
            <a:ext cx="1414170" cy="1077218"/>
          </a:xfrm>
          <a:prstGeom prst="rect">
            <a:avLst/>
          </a:prstGeom>
          <a:noFill/>
        </p:spPr>
        <p:txBody>
          <a:bodyPr wrap="none" rtlCol="0">
            <a:spAutoFit/>
          </a:bodyPr>
          <a:lstStyle/>
          <a:p>
            <a:pPr algn="ctr" eaLnBrk="0" hangingPunct="0"/>
            <a:r>
              <a:rPr lang="en-US" sz="3200"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Calvin</a:t>
            </a:r>
          </a:p>
          <a:p>
            <a:pPr algn="ctr" eaLnBrk="0" hangingPunct="0"/>
            <a:r>
              <a:rPr lang="en-US" sz="3200"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cycle</a:t>
            </a:r>
            <a:endParaRPr lang="en-US" sz="3200" b="1" dirty="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endParaRPr>
          </a:p>
        </p:txBody>
      </p:sp>
      <p:sp>
        <p:nvSpPr>
          <p:cNvPr id="11" name="TextBox 10"/>
          <p:cNvSpPr txBox="1"/>
          <p:nvPr/>
        </p:nvSpPr>
        <p:spPr>
          <a:xfrm>
            <a:off x="4219633" y="676299"/>
            <a:ext cx="336952" cy="420564"/>
          </a:xfrm>
          <a:prstGeom prst="rect">
            <a:avLst/>
          </a:prstGeom>
          <a:noFill/>
        </p:spPr>
        <p:txBody>
          <a:bodyPr wrap="none" rtlCol="0">
            <a:spAutoFit/>
          </a:bodyPr>
          <a:lstStyle/>
          <a:p>
            <a:pPr eaLnBrk="0" hangingPunct="0"/>
            <a:r>
              <a:rPr lang="en-US" sz="2133" b="1" dirty="0" smtClean="0">
                <a:solidFill>
                  <a:srgbClr val="FFFFFF"/>
                </a:solidFill>
                <a:latin typeface="Arial" pitchFamily="34" charset="0"/>
                <a:ea typeface="ＭＳ Ｐゴシック" charset="0"/>
                <a:cs typeface="Arial" pitchFamily="34" charset="0"/>
              </a:rPr>
              <a:t>1</a:t>
            </a:r>
            <a:endParaRPr lang="en-US" sz="2133" b="1" dirty="0">
              <a:solidFill>
                <a:srgbClr val="FFFFFF"/>
              </a:solidFill>
              <a:latin typeface="Arial" pitchFamily="34" charset="0"/>
              <a:ea typeface="ＭＳ Ｐゴシック" charset="0"/>
              <a:cs typeface="Arial" pitchFamily="34" charset="0"/>
            </a:endParaRPr>
          </a:p>
        </p:txBody>
      </p:sp>
      <p:sp>
        <p:nvSpPr>
          <p:cNvPr id="12" name="TextBox 11"/>
          <p:cNvSpPr txBox="1"/>
          <p:nvPr/>
        </p:nvSpPr>
        <p:spPr>
          <a:xfrm>
            <a:off x="5934029" y="1902023"/>
            <a:ext cx="530402" cy="307777"/>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ATP</a:t>
            </a:r>
            <a:endParaRPr lang="en-US" sz="1400" b="1" dirty="0">
              <a:solidFill>
                <a:srgbClr val="000000"/>
              </a:solidFill>
              <a:latin typeface="Arial" pitchFamily="34" charset="0"/>
              <a:ea typeface="ＭＳ Ｐゴシック" charset="0"/>
              <a:cs typeface="Arial" pitchFamily="34" charset="0"/>
            </a:endParaRPr>
          </a:p>
        </p:txBody>
      </p:sp>
      <p:sp>
        <p:nvSpPr>
          <p:cNvPr id="13" name="TextBox 12"/>
          <p:cNvSpPr txBox="1"/>
          <p:nvPr/>
        </p:nvSpPr>
        <p:spPr>
          <a:xfrm>
            <a:off x="6076904" y="2411313"/>
            <a:ext cx="564578" cy="307777"/>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ADP</a:t>
            </a:r>
            <a:endParaRPr lang="en-US" sz="1400" b="1" dirty="0">
              <a:solidFill>
                <a:srgbClr val="000000"/>
              </a:solidFill>
              <a:latin typeface="Arial" pitchFamily="34" charset="0"/>
              <a:ea typeface="ＭＳ Ｐゴシック" charset="0"/>
              <a:cs typeface="Arial" pitchFamily="34" charset="0"/>
            </a:endParaRPr>
          </a:p>
        </p:txBody>
      </p:sp>
      <p:sp>
        <p:nvSpPr>
          <p:cNvPr id="14" name="TextBox 13"/>
          <p:cNvSpPr txBox="1"/>
          <p:nvPr/>
        </p:nvSpPr>
        <p:spPr>
          <a:xfrm>
            <a:off x="6115004" y="3015853"/>
            <a:ext cx="824265" cy="307777"/>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NADPH</a:t>
            </a:r>
            <a:endParaRPr lang="en-US" sz="1400" b="1" dirty="0">
              <a:solidFill>
                <a:srgbClr val="000000"/>
              </a:solidFill>
              <a:latin typeface="Arial" pitchFamily="34" charset="0"/>
              <a:ea typeface="ＭＳ Ｐゴシック" charset="0"/>
              <a:cs typeface="Arial" pitchFamily="34" charset="0"/>
            </a:endParaRPr>
          </a:p>
        </p:txBody>
      </p:sp>
      <p:sp>
        <p:nvSpPr>
          <p:cNvPr id="15" name="TextBox 14"/>
          <p:cNvSpPr txBox="1"/>
          <p:nvPr/>
        </p:nvSpPr>
        <p:spPr>
          <a:xfrm>
            <a:off x="5948141" y="3515738"/>
            <a:ext cx="764953" cy="307777"/>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NADP</a:t>
            </a:r>
            <a:r>
              <a:rPr lang="en-US" sz="1400" b="1" baseline="30000" dirty="0" smtClean="0">
                <a:solidFill>
                  <a:srgbClr val="000000"/>
                </a:solidFill>
                <a:latin typeface="Symbol"/>
                <a:ea typeface="ＭＳ Ｐゴシック" charset="0"/>
                <a:cs typeface="Arial" pitchFamily="34" charset="0"/>
              </a:rPr>
              <a:t>+</a:t>
            </a:r>
            <a:endParaRPr lang="en-US" sz="1400" b="1" baseline="30000" dirty="0">
              <a:solidFill>
                <a:srgbClr val="000000"/>
              </a:solidFill>
              <a:latin typeface="Symbol"/>
              <a:ea typeface="ＭＳ Ｐゴシック" charset="0"/>
              <a:cs typeface="Arial" pitchFamily="34" charset="0"/>
            </a:endParaRPr>
          </a:p>
        </p:txBody>
      </p:sp>
      <p:sp>
        <p:nvSpPr>
          <p:cNvPr id="16" name="TextBox 15"/>
          <p:cNvSpPr txBox="1"/>
          <p:nvPr/>
        </p:nvSpPr>
        <p:spPr>
          <a:xfrm>
            <a:off x="4976089" y="4118755"/>
            <a:ext cx="12022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P</a:t>
            </a:r>
            <a:endParaRPr lang="en-US" sz="1400" b="1" dirty="0">
              <a:solidFill>
                <a:srgbClr val="000000"/>
              </a:solidFill>
              <a:latin typeface="Arial" pitchFamily="34" charset="0"/>
              <a:ea typeface="ＭＳ Ｐゴシック" charset="0"/>
              <a:cs typeface="Arial" pitchFamily="34" charset="0"/>
            </a:endParaRPr>
          </a:p>
        </p:txBody>
      </p:sp>
      <p:sp>
        <p:nvSpPr>
          <p:cNvPr id="17" name="TextBox 16"/>
          <p:cNvSpPr txBox="1"/>
          <p:nvPr/>
        </p:nvSpPr>
        <p:spPr>
          <a:xfrm>
            <a:off x="6831479" y="2462893"/>
            <a:ext cx="12022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P</a:t>
            </a:r>
            <a:endParaRPr lang="en-US" sz="1400" b="1" dirty="0">
              <a:solidFill>
                <a:srgbClr val="000000"/>
              </a:solidFill>
              <a:latin typeface="Arial" pitchFamily="34" charset="0"/>
              <a:ea typeface="ＭＳ Ｐゴシック" charset="0"/>
              <a:cs typeface="Arial" pitchFamily="34" charset="0"/>
            </a:endParaRPr>
          </a:p>
        </p:txBody>
      </p:sp>
      <p:sp>
        <p:nvSpPr>
          <p:cNvPr id="18" name="TextBox 17"/>
          <p:cNvSpPr txBox="1"/>
          <p:nvPr/>
        </p:nvSpPr>
        <p:spPr>
          <a:xfrm>
            <a:off x="6499356" y="2392263"/>
            <a:ext cx="288862" cy="307777"/>
          </a:xfrm>
          <a:prstGeom prst="rect">
            <a:avLst/>
          </a:prstGeom>
          <a:noFill/>
        </p:spPr>
        <p:txBody>
          <a:bodyPr wrap="none" rtlCol="0">
            <a:spAutoFit/>
          </a:bodyPr>
          <a:lstStyle/>
          <a:p>
            <a:pPr eaLnBrk="0" hangingPunct="0"/>
            <a:r>
              <a:rPr lang="en-US" sz="1400" b="1" dirty="0" smtClean="0">
                <a:solidFill>
                  <a:srgbClr val="000000"/>
                </a:solidFill>
                <a:latin typeface="Symbol"/>
                <a:ea typeface="ＭＳ Ｐゴシック" charset="0"/>
                <a:cs typeface="Arial" pitchFamily="34" charset="0"/>
              </a:rPr>
              <a:t>+</a:t>
            </a:r>
            <a:endParaRPr lang="en-US" sz="1400" b="1" dirty="0">
              <a:solidFill>
                <a:srgbClr val="000000"/>
              </a:solidFill>
              <a:latin typeface="Symbol"/>
              <a:ea typeface="ＭＳ Ｐゴシック" charset="0"/>
              <a:cs typeface="Arial" pitchFamily="34" charset="0"/>
            </a:endParaRPr>
          </a:p>
        </p:txBody>
      </p:sp>
      <p:sp>
        <p:nvSpPr>
          <p:cNvPr id="21" name="TextBox 20"/>
          <p:cNvSpPr txBox="1"/>
          <p:nvPr/>
        </p:nvSpPr>
        <p:spPr>
          <a:xfrm>
            <a:off x="5091670" y="3789046"/>
            <a:ext cx="1334661"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G3P sugar</a:t>
            </a:r>
          </a:p>
        </p:txBody>
      </p:sp>
      <p:sp>
        <p:nvSpPr>
          <p:cNvPr id="22" name="TextBox 21"/>
          <p:cNvSpPr txBox="1"/>
          <p:nvPr/>
        </p:nvSpPr>
        <p:spPr>
          <a:xfrm>
            <a:off x="2024041" y="3747255"/>
            <a:ext cx="1334661"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G3P sugar</a:t>
            </a:r>
          </a:p>
        </p:txBody>
      </p:sp>
      <p:sp>
        <p:nvSpPr>
          <p:cNvPr id="23" name="TextBox 22"/>
          <p:cNvSpPr txBox="1"/>
          <p:nvPr/>
        </p:nvSpPr>
        <p:spPr>
          <a:xfrm>
            <a:off x="2585437" y="5429489"/>
            <a:ext cx="1334661"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G3P sugar</a:t>
            </a:r>
          </a:p>
        </p:txBody>
      </p:sp>
      <p:sp>
        <p:nvSpPr>
          <p:cNvPr id="24" name="TextBox 23"/>
          <p:cNvSpPr txBox="1"/>
          <p:nvPr/>
        </p:nvSpPr>
        <p:spPr>
          <a:xfrm>
            <a:off x="3400933" y="4107740"/>
            <a:ext cx="12022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P</a:t>
            </a:r>
            <a:endParaRPr lang="en-US" sz="1400" b="1" dirty="0">
              <a:solidFill>
                <a:srgbClr val="000000"/>
              </a:solidFill>
              <a:latin typeface="Arial" pitchFamily="34" charset="0"/>
              <a:ea typeface="ＭＳ Ｐゴシック" charset="0"/>
              <a:cs typeface="Arial" pitchFamily="34" charset="0"/>
            </a:endParaRPr>
          </a:p>
        </p:txBody>
      </p:sp>
      <p:sp>
        <p:nvSpPr>
          <p:cNvPr id="25" name="TextBox 24"/>
          <p:cNvSpPr txBox="1"/>
          <p:nvPr/>
        </p:nvSpPr>
        <p:spPr>
          <a:xfrm>
            <a:off x="5508887" y="4046660"/>
            <a:ext cx="336952" cy="420564"/>
          </a:xfrm>
          <a:prstGeom prst="rect">
            <a:avLst/>
          </a:prstGeom>
          <a:noFill/>
        </p:spPr>
        <p:txBody>
          <a:bodyPr wrap="none" rtlCol="0">
            <a:spAutoFit/>
          </a:bodyPr>
          <a:lstStyle/>
          <a:p>
            <a:pPr eaLnBrk="0" hangingPunct="0"/>
            <a:r>
              <a:rPr lang="en-US" sz="2133" b="1" dirty="0" smtClean="0">
                <a:solidFill>
                  <a:srgbClr val="FFFFFF"/>
                </a:solidFill>
                <a:latin typeface="Arial" pitchFamily="34" charset="0"/>
                <a:ea typeface="ＭＳ Ｐゴシック" charset="0"/>
                <a:cs typeface="Arial" pitchFamily="34" charset="0"/>
              </a:rPr>
              <a:t>2</a:t>
            </a:r>
            <a:endParaRPr lang="en-US" sz="2133" b="1" dirty="0">
              <a:solidFill>
                <a:srgbClr val="FFFFFF"/>
              </a:solidFill>
              <a:latin typeface="Arial" pitchFamily="34" charset="0"/>
              <a:ea typeface="ＭＳ Ｐゴシック" charset="0"/>
              <a:cs typeface="Arial" pitchFamily="34" charset="0"/>
            </a:endParaRPr>
          </a:p>
        </p:txBody>
      </p:sp>
      <p:sp>
        <p:nvSpPr>
          <p:cNvPr id="26" name="TextBox 25"/>
          <p:cNvSpPr txBox="1"/>
          <p:nvPr/>
        </p:nvSpPr>
        <p:spPr>
          <a:xfrm>
            <a:off x="2532420" y="4045146"/>
            <a:ext cx="336952" cy="420564"/>
          </a:xfrm>
          <a:prstGeom prst="rect">
            <a:avLst/>
          </a:prstGeom>
          <a:noFill/>
        </p:spPr>
        <p:txBody>
          <a:bodyPr wrap="none" rtlCol="0">
            <a:spAutoFit/>
          </a:bodyPr>
          <a:lstStyle/>
          <a:p>
            <a:pPr eaLnBrk="0" hangingPunct="0"/>
            <a:r>
              <a:rPr lang="en-US" sz="2133" b="1" dirty="0" smtClean="0">
                <a:solidFill>
                  <a:srgbClr val="FFFFFF"/>
                </a:solidFill>
                <a:latin typeface="Arial" pitchFamily="34" charset="0"/>
                <a:ea typeface="ＭＳ Ｐゴシック" charset="0"/>
                <a:cs typeface="Arial" pitchFamily="34" charset="0"/>
              </a:rPr>
              <a:t>3</a:t>
            </a:r>
            <a:endParaRPr lang="en-US" sz="2133" b="1" dirty="0">
              <a:solidFill>
                <a:srgbClr val="FFFFFF"/>
              </a:solidFill>
              <a:latin typeface="Arial" pitchFamily="34" charset="0"/>
              <a:ea typeface="ＭＳ Ｐゴシック" charset="0"/>
              <a:cs typeface="Arial" pitchFamily="34" charset="0"/>
            </a:endParaRPr>
          </a:p>
        </p:txBody>
      </p:sp>
      <p:sp>
        <p:nvSpPr>
          <p:cNvPr id="27" name="TextBox 26"/>
          <p:cNvSpPr txBox="1"/>
          <p:nvPr/>
        </p:nvSpPr>
        <p:spPr>
          <a:xfrm>
            <a:off x="5300516" y="5599719"/>
            <a:ext cx="1109599" cy="830997"/>
          </a:xfrm>
          <a:prstGeom prst="rect">
            <a:avLst/>
          </a:prstGeom>
          <a:noFill/>
        </p:spPr>
        <p:txBody>
          <a:bodyPr wrap="none" rtlCol="0">
            <a:spAutoFit/>
          </a:bodyPr>
          <a:lstStyle/>
          <a:p>
            <a:pPr algn="ctr" eaLnBrk="0" hangingPunct="0"/>
            <a:r>
              <a:rPr lang="en-US" sz="1200" b="1" dirty="0" smtClean="0">
                <a:solidFill>
                  <a:srgbClr val="FFFFFF"/>
                </a:solidFill>
                <a:latin typeface="Arial" pitchFamily="34" charset="0"/>
                <a:ea typeface="ＭＳ Ｐゴシック" charset="0"/>
                <a:cs typeface="Arial" pitchFamily="34" charset="0"/>
              </a:rPr>
              <a:t>Glucose</a:t>
            </a:r>
          </a:p>
          <a:p>
            <a:pPr algn="ctr" eaLnBrk="0" hangingPunct="0"/>
            <a:r>
              <a:rPr lang="en-US" sz="1200" b="1" dirty="0" smtClean="0">
                <a:solidFill>
                  <a:srgbClr val="FFFFFF"/>
                </a:solidFill>
                <a:latin typeface="Arial" pitchFamily="34" charset="0"/>
                <a:ea typeface="ＭＳ Ｐゴシック" charset="0"/>
                <a:cs typeface="Arial" pitchFamily="34" charset="0"/>
              </a:rPr>
              <a:t>(</a:t>
            </a:r>
            <a:r>
              <a:rPr lang="en-US" sz="1200" b="1" dirty="0">
                <a:solidFill>
                  <a:srgbClr val="FFFFFF"/>
                </a:solidFill>
                <a:latin typeface="Arial" pitchFamily="34" charset="0"/>
                <a:ea typeface="ＭＳ Ｐゴシック" charset="0"/>
                <a:cs typeface="Arial" pitchFamily="34" charset="0"/>
              </a:rPr>
              <a:t>and </a:t>
            </a:r>
            <a:r>
              <a:rPr lang="en-US" sz="1200" b="1" dirty="0" smtClean="0">
                <a:solidFill>
                  <a:srgbClr val="FFFFFF"/>
                </a:solidFill>
                <a:latin typeface="Arial" pitchFamily="34" charset="0"/>
                <a:ea typeface="ＭＳ Ｐゴシック" charset="0"/>
                <a:cs typeface="Arial" pitchFamily="34" charset="0"/>
              </a:rPr>
              <a:t>other</a:t>
            </a:r>
          </a:p>
          <a:p>
            <a:pPr algn="ctr" eaLnBrk="0" hangingPunct="0"/>
            <a:r>
              <a:rPr lang="en-US" sz="1200" b="1" smtClean="0">
                <a:solidFill>
                  <a:srgbClr val="FFFFFF"/>
                </a:solidFill>
                <a:latin typeface="Arial" pitchFamily="34" charset="0"/>
                <a:ea typeface="ＭＳ Ｐゴシック" charset="0"/>
                <a:cs typeface="Arial" pitchFamily="34" charset="0"/>
              </a:rPr>
              <a:t>organic</a:t>
            </a:r>
            <a:endParaRPr lang="en-US" sz="1200" b="1" dirty="0" smtClean="0">
              <a:solidFill>
                <a:srgbClr val="FFFFFF"/>
              </a:solidFill>
              <a:latin typeface="Arial" pitchFamily="34" charset="0"/>
              <a:ea typeface="ＭＳ Ｐゴシック" charset="0"/>
              <a:cs typeface="Arial" pitchFamily="34" charset="0"/>
            </a:endParaRPr>
          </a:p>
          <a:p>
            <a:pPr algn="ctr" eaLnBrk="0" hangingPunct="0"/>
            <a:r>
              <a:rPr lang="en-US" sz="1200" b="1" dirty="0" smtClean="0">
                <a:solidFill>
                  <a:srgbClr val="FFFFFF"/>
                </a:solidFill>
                <a:latin typeface="Arial" pitchFamily="34" charset="0"/>
                <a:ea typeface="ＭＳ Ｐゴシック" charset="0"/>
                <a:cs typeface="Arial" pitchFamily="34" charset="0"/>
              </a:rPr>
              <a:t>compounds</a:t>
            </a:r>
            <a:r>
              <a:rPr lang="en-US" sz="1200" b="1" dirty="0">
                <a:solidFill>
                  <a:srgbClr val="FFFFFF"/>
                </a:solidFill>
                <a:latin typeface="Arial" pitchFamily="34" charset="0"/>
                <a:ea typeface="ＭＳ Ｐゴシック" charset="0"/>
                <a:cs typeface="Arial" pitchFamily="34" charset="0"/>
              </a:rPr>
              <a:t>)</a:t>
            </a:r>
          </a:p>
        </p:txBody>
      </p:sp>
      <p:sp>
        <p:nvSpPr>
          <p:cNvPr id="28" name="TextBox 27"/>
          <p:cNvSpPr txBox="1"/>
          <p:nvPr/>
        </p:nvSpPr>
        <p:spPr>
          <a:xfrm>
            <a:off x="1374598" y="2544662"/>
            <a:ext cx="564578" cy="307777"/>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ADP</a:t>
            </a:r>
            <a:endParaRPr lang="en-US" sz="1400" b="1" dirty="0">
              <a:solidFill>
                <a:srgbClr val="000000"/>
              </a:solidFill>
              <a:latin typeface="Arial" pitchFamily="34" charset="0"/>
              <a:ea typeface="ＭＳ Ｐゴシック" charset="0"/>
              <a:cs typeface="Arial" pitchFamily="34" charset="0"/>
            </a:endParaRPr>
          </a:p>
        </p:txBody>
      </p:sp>
      <p:sp>
        <p:nvSpPr>
          <p:cNvPr id="29" name="TextBox 28"/>
          <p:cNvSpPr txBox="1"/>
          <p:nvPr/>
        </p:nvSpPr>
        <p:spPr>
          <a:xfrm>
            <a:off x="1821856" y="3130748"/>
            <a:ext cx="530402" cy="307777"/>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ATP</a:t>
            </a:r>
            <a:endParaRPr lang="en-US" sz="1400" b="1" dirty="0">
              <a:solidFill>
                <a:srgbClr val="000000"/>
              </a:solidFill>
              <a:latin typeface="Arial" pitchFamily="34" charset="0"/>
              <a:ea typeface="ＭＳ Ｐゴシック" charset="0"/>
              <a:cs typeface="Arial" pitchFamily="34" charset="0"/>
            </a:endParaRPr>
          </a:p>
        </p:txBody>
      </p:sp>
      <p:sp>
        <p:nvSpPr>
          <p:cNvPr id="30" name="TextBox 29"/>
          <p:cNvSpPr txBox="1"/>
          <p:nvPr/>
        </p:nvSpPr>
        <p:spPr>
          <a:xfrm>
            <a:off x="2124120" y="2604351"/>
            <a:ext cx="12022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P</a:t>
            </a:r>
            <a:endParaRPr lang="en-US" sz="1400" b="1" dirty="0">
              <a:solidFill>
                <a:srgbClr val="000000"/>
              </a:solidFill>
              <a:latin typeface="Arial" pitchFamily="34" charset="0"/>
              <a:ea typeface="ＭＳ Ｐゴシック" charset="0"/>
              <a:cs typeface="Arial" pitchFamily="34" charset="0"/>
            </a:endParaRPr>
          </a:p>
        </p:txBody>
      </p:sp>
      <p:sp>
        <p:nvSpPr>
          <p:cNvPr id="32" name="TextBox 31"/>
          <p:cNvSpPr txBox="1"/>
          <p:nvPr/>
        </p:nvSpPr>
        <p:spPr>
          <a:xfrm>
            <a:off x="3937537" y="5952497"/>
            <a:ext cx="12022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P</a:t>
            </a:r>
            <a:endParaRPr lang="en-US" sz="1400" b="1" dirty="0">
              <a:solidFill>
                <a:srgbClr val="000000"/>
              </a:solidFill>
              <a:latin typeface="Arial" pitchFamily="34" charset="0"/>
              <a:ea typeface="ＭＳ Ｐゴシック" charset="0"/>
              <a:cs typeface="Arial" pitchFamily="34" charset="0"/>
            </a:endParaRPr>
          </a:p>
        </p:txBody>
      </p:sp>
      <p:grpSp>
        <p:nvGrpSpPr>
          <p:cNvPr id="33" name="Group 32"/>
          <p:cNvGrpSpPr>
            <a:grpSpLocks noChangeAspect="1"/>
          </p:cNvGrpSpPr>
          <p:nvPr/>
        </p:nvGrpSpPr>
        <p:grpSpPr>
          <a:xfrm>
            <a:off x="2534049" y="4102423"/>
            <a:ext cx="329188" cy="329189"/>
            <a:chOff x="7043830" y="1447561"/>
            <a:chExt cx="246888" cy="246888"/>
          </a:xfrm>
        </p:grpSpPr>
        <p:sp>
          <p:nvSpPr>
            <p:cNvPr id="34" name="Oval 33"/>
            <p:cNvSpPr>
              <a:spLocks noChangeAspect="1"/>
            </p:cNvSpPr>
            <p:nvPr/>
          </p:nvSpPr>
          <p:spPr bwMode="auto">
            <a:xfrm>
              <a:off x="7043830" y="1447561"/>
              <a:ext cx="246888" cy="246888"/>
            </a:xfrm>
            <a:prstGeom prst="ellipse">
              <a:avLst/>
            </a:prstGeom>
            <a:solidFill>
              <a:schemeClr val="bg1">
                <a:lumMod val="50000"/>
              </a:schemeClr>
            </a:solidFill>
            <a:ln w="12700" cap="flat" cmpd="sng" algn="ctr">
              <a:solidFill>
                <a:schemeClr val="bg1">
                  <a:lumMod val="50000"/>
                </a:schemeClr>
              </a:solidFill>
              <a:prstDash val="solid"/>
              <a:miter lim="800000"/>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lang="en-US" smtClean="0">
                <a:solidFill>
                  <a:srgbClr val="000000"/>
                </a:solidFill>
                <a:latin typeface="Times" pitchFamily="84" charset="0"/>
                <a:ea typeface="ＭＳ Ｐゴシック" charset="0"/>
              </a:endParaRPr>
            </a:p>
          </p:txBody>
        </p:sp>
        <p:sp>
          <p:nvSpPr>
            <p:cNvPr id="35" name="TextBox 34"/>
            <p:cNvSpPr txBox="1"/>
            <p:nvPr/>
          </p:nvSpPr>
          <p:spPr>
            <a:xfrm>
              <a:off x="7129675" y="1492038"/>
              <a:ext cx="74539" cy="161581"/>
            </a:xfrm>
            <a:prstGeom prst="rect">
              <a:avLst/>
            </a:prstGeom>
            <a:noFill/>
          </p:spPr>
          <p:txBody>
            <a:bodyPr wrap="none" lIns="0" tIns="0" rIns="0" bIns="0"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3</a:t>
              </a:r>
              <a:endParaRPr lang="en-US" sz="1400" b="1" baseline="30000" dirty="0">
                <a:solidFill>
                  <a:srgbClr val="FFFFFF"/>
                </a:solidFill>
                <a:latin typeface="Arial" pitchFamily="34" charset="0"/>
                <a:ea typeface="ＭＳ Ｐゴシック" charset="0"/>
                <a:cs typeface="Arial" pitchFamily="34" charset="0"/>
              </a:endParaRPr>
            </a:p>
          </p:txBody>
        </p:sp>
      </p:grpSp>
      <p:grpSp>
        <p:nvGrpSpPr>
          <p:cNvPr id="36" name="Group 35"/>
          <p:cNvGrpSpPr>
            <a:grpSpLocks noChangeAspect="1"/>
          </p:cNvGrpSpPr>
          <p:nvPr/>
        </p:nvGrpSpPr>
        <p:grpSpPr>
          <a:xfrm>
            <a:off x="5515374" y="4092898"/>
            <a:ext cx="329188" cy="329189"/>
            <a:chOff x="7043830" y="1447561"/>
            <a:chExt cx="246888" cy="246888"/>
          </a:xfrm>
        </p:grpSpPr>
        <p:sp>
          <p:nvSpPr>
            <p:cNvPr id="37" name="Oval 36"/>
            <p:cNvSpPr>
              <a:spLocks noChangeAspect="1"/>
            </p:cNvSpPr>
            <p:nvPr/>
          </p:nvSpPr>
          <p:spPr bwMode="auto">
            <a:xfrm>
              <a:off x="7043830" y="1447561"/>
              <a:ext cx="246888" cy="246888"/>
            </a:xfrm>
            <a:prstGeom prst="ellipse">
              <a:avLst/>
            </a:prstGeom>
            <a:solidFill>
              <a:schemeClr val="bg1">
                <a:lumMod val="50000"/>
              </a:schemeClr>
            </a:solidFill>
            <a:ln w="12700" cap="flat" cmpd="sng" algn="ctr">
              <a:solidFill>
                <a:schemeClr val="bg1">
                  <a:lumMod val="50000"/>
                </a:schemeClr>
              </a:solidFill>
              <a:prstDash val="solid"/>
              <a:miter lim="800000"/>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lang="en-US" smtClean="0">
                <a:solidFill>
                  <a:srgbClr val="000000"/>
                </a:solidFill>
                <a:latin typeface="Times" pitchFamily="84" charset="0"/>
                <a:ea typeface="ＭＳ Ｐゴシック" charset="0"/>
              </a:endParaRPr>
            </a:p>
          </p:txBody>
        </p:sp>
        <p:sp>
          <p:nvSpPr>
            <p:cNvPr id="38" name="TextBox 37"/>
            <p:cNvSpPr txBox="1"/>
            <p:nvPr/>
          </p:nvSpPr>
          <p:spPr>
            <a:xfrm>
              <a:off x="7136817" y="1492038"/>
              <a:ext cx="74539" cy="161581"/>
            </a:xfrm>
            <a:prstGeom prst="rect">
              <a:avLst/>
            </a:prstGeom>
            <a:noFill/>
          </p:spPr>
          <p:txBody>
            <a:bodyPr wrap="none" lIns="0" tIns="0" rIns="0" bIns="0"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2</a:t>
              </a:r>
              <a:endParaRPr lang="en-US" sz="1400" b="1" baseline="30000" dirty="0">
                <a:solidFill>
                  <a:srgbClr val="FFFFFF"/>
                </a:solidFill>
                <a:latin typeface="Arial" pitchFamily="34" charset="0"/>
                <a:ea typeface="ＭＳ Ｐゴシック" charset="0"/>
                <a:cs typeface="Arial" pitchFamily="34" charset="0"/>
              </a:endParaRPr>
            </a:p>
          </p:txBody>
        </p:sp>
      </p:grpSp>
      <p:grpSp>
        <p:nvGrpSpPr>
          <p:cNvPr id="39" name="Group 38"/>
          <p:cNvGrpSpPr>
            <a:grpSpLocks noChangeAspect="1"/>
          </p:cNvGrpSpPr>
          <p:nvPr/>
        </p:nvGrpSpPr>
        <p:grpSpPr>
          <a:xfrm>
            <a:off x="4229499" y="730573"/>
            <a:ext cx="329188" cy="329189"/>
            <a:chOff x="7043830" y="1447561"/>
            <a:chExt cx="246888" cy="246888"/>
          </a:xfrm>
        </p:grpSpPr>
        <p:sp>
          <p:nvSpPr>
            <p:cNvPr id="40" name="Oval 39"/>
            <p:cNvSpPr>
              <a:spLocks noChangeAspect="1"/>
            </p:cNvSpPr>
            <p:nvPr/>
          </p:nvSpPr>
          <p:spPr bwMode="auto">
            <a:xfrm>
              <a:off x="7043830" y="1447561"/>
              <a:ext cx="246888" cy="246888"/>
            </a:xfrm>
            <a:prstGeom prst="ellipse">
              <a:avLst/>
            </a:prstGeom>
            <a:solidFill>
              <a:schemeClr val="bg1">
                <a:lumMod val="50000"/>
              </a:schemeClr>
            </a:solidFill>
            <a:ln w="12700" cap="flat" cmpd="sng" algn="ctr">
              <a:solidFill>
                <a:schemeClr val="bg1">
                  <a:lumMod val="50000"/>
                </a:schemeClr>
              </a:solidFill>
              <a:prstDash val="solid"/>
              <a:miter lim="800000"/>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lang="en-US" smtClean="0">
                <a:solidFill>
                  <a:srgbClr val="000000"/>
                </a:solidFill>
                <a:latin typeface="Times" pitchFamily="84" charset="0"/>
                <a:ea typeface="ＭＳ Ｐゴシック" charset="0"/>
              </a:endParaRPr>
            </a:p>
          </p:txBody>
        </p:sp>
        <p:sp>
          <p:nvSpPr>
            <p:cNvPr id="41" name="TextBox 40"/>
            <p:cNvSpPr txBox="1"/>
            <p:nvPr/>
          </p:nvSpPr>
          <p:spPr>
            <a:xfrm>
              <a:off x="7129674" y="1489656"/>
              <a:ext cx="74539" cy="161581"/>
            </a:xfrm>
            <a:prstGeom prst="rect">
              <a:avLst/>
            </a:prstGeom>
            <a:noFill/>
          </p:spPr>
          <p:txBody>
            <a:bodyPr wrap="none" lIns="0" tIns="0" rIns="0" bIns="0"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1</a:t>
              </a:r>
              <a:endParaRPr lang="en-US" sz="1400" b="1" baseline="30000" dirty="0">
                <a:solidFill>
                  <a:srgbClr val="FFFFFF"/>
                </a:solidFill>
                <a:latin typeface="Arial" pitchFamily="34" charset="0"/>
                <a:ea typeface="ＭＳ Ｐゴシック" charset="0"/>
                <a:cs typeface="Arial" pitchFamily="34" charset="0"/>
              </a:endParaRPr>
            </a:p>
          </p:txBody>
        </p:sp>
      </p:grpSp>
      <p:grpSp>
        <p:nvGrpSpPr>
          <p:cNvPr id="42" name="Group 41"/>
          <p:cNvGrpSpPr>
            <a:grpSpLocks noChangeAspect="1"/>
          </p:cNvGrpSpPr>
          <p:nvPr/>
        </p:nvGrpSpPr>
        <p:grpSpPr>
          <a:xfrm>
            <a:off x="2444517" y="1711648"/>
            <a:ext cx="329188" cy="329189"/>
            <a:chOff x="7043830" y="1447561"/>
            <a:chExt cx="246888" cy="246888"/>
          </a:xfrm>
        </p:grpSpPr>
        <p:sp>
          <p:nvSpPr>
            <p:cNvPr id="43" name="Oval 42"/>
            <p:cNvSpPr>
              <a:spLocks noChangeAspect="1"/>
            </p:cNvSpPr>
            <p:nvPr/>
          </p:nvSpPr>
          <p:spPr bwMode="auto">
            <a:xfrm>
              <a:off x="7043830" y="1447561"/>
              <a:ext cx="246888" cy="246888"/>
            </a:xfrm>
            <a:prstGeom prst="ellipse">
              <a:avLst/>
            </a:prstGeom>
            <a:solidFill>
              <a:schemeClr val="bg1">
                <a:lumMod val="50000"/>
              </a:schemeClr>
            </a:solidFill>
            <a:ln w="12700" cap="flat" cmpd="sng" algn="ctr">
              <a:solidFill>
                <a:schemeClr val="bg1">
                  <a:lumMod val="50000"/>
                </a:schemeClr>
              </a:solidFill>
              <a:prstDash val="solid"/>
              <a:miter lim="800000"/>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lang="en-US" smtClean="0">
                <a:solidFill>
                  <a:srgbClr val="000000"/>
                </a:solidFill>
                <a:latin typeface="Times" pitchFamily="84" charset="0"/>
                <a:ea typeface="ＭＳ Ｐゴシック" charset="0"/>
              </a:endParaRPr>
            </a:p>
          </p:txBody>
        </p:sp>
        <p:sp>
          <p:nvSpPr>
            <p:cNvPr id="44" name="TextBox 43"/>
            <p:cNvSpPr txBox="1"/>
            <p:nvPr/>
          </p:nvSpPr>
          <p:spPr>
            <a:xfrm>
              <a:off x="7122532" y="1487276"/>
              <a:ext cx="74539" cy="161581"/>
            </a:xfrm>
            <a:prstGeom prst="rect">
              <a:avLst/>
            </a:prstGeom>
            <a:noFill/>
          </p:spPr>
          <p:txBody>
            <a:bodyPr wrap="none" lIns="0" tIns="0" rIns="0" bIns="0" rtlCol="0">
              <a:spAutoFit/>
            </a:bodyPr>
            <a:lstStyle/>
            <a:p>
              <a:pPr eaLnBrk="0" hangingPunct="0"/>
              <a:r>
                <a:rPr lang="en-US" sz="1400" b="1" dirty="0" smtClean="0">
                  <a:solidFill>
                    <a:srgbClr val="FFFFFF"/>
                  </a:solidFill>
                  <a:latin typeface="Arial" pitchFamily="34" charset="0"/>
                  <a:ea typeface="ＭＳ Ｐゴシック" charset="0"/>
                  <a:cs typeface="Arial" pitchFamily="34" charset="0"/>
                </a:rPr>
                <a:t>4</a:t>
              </a:r>
              <a:endParaRPr lang="en-US" sz="1400" b="1" baseline="30000" dirty="0">
                <a:solidFill>
                  <a:srgbClr val="FFFFFF"/>
                </a:solidFill>
                <a:latin typeface="Arial" pitchFamily="34" charset="0"/>
                <a:ea typeface="ＭＳ Ｐゴシック" charset="0"/>
                <a:cs typeface="Arial" pitchFamily="34" charset="0"/>
              </a:endParaRPr>
            </a:p>
          </p:txBody>
        </p:sp>
      </p:grpSp>
      <p:sp>
        <p:nvSpPr>
          <p:cNvPr id="45" name="TextBox 44"/>
          <p:cNvSpPr txBox="1"/>
          <p:nvPr/>
        </p:nvSpPr>
        <p:spPr>
          <a:xfrm>
            <a:off x="1769345" y="2519063"/>
            <a:ext cx="288862" cy="307777"/>
          </a:xfrm>
          <a:prstGeom prst="rect">
            <a:avLst/>
          </a:prstGeom>
          <a:noFill/>
        </p:spPr>
        <p:txBody>
          <a:bodyPr wrap="none" rtlCol="0">
            <a:spAutoFit/>
          </a:bodyPr>
          <a:lstStyle/>
          <a:p>
            <a:pPr eaLnBrk="0" hangingPunct="0"/>
            <a:r>
              <a:rPr lang="en-US" sz="1400" b="1" dirty="0" smtClean="0">
                <a:solidFill>
                  <a:srgbClr val="000000"/>
                </a:solidFill>
                <a:latin typeface="Symbol"/>
                <a:ea typeface="ＭＳ Ｐゴシック" charset="0"/>
                <a:cs typeface="Arial" pitchFamily="34" charset="0"/>
              </a:rPr>
              <a:t>+</a:t>
            </a:r>
            <a:endParaRPr lang="en-US" sz="1400" b="1" dirty="0">
              <a:solidFill>
                <a:srgbClr val="000000"/>
              </a:solidFill>
              <a:latin typeface="Symbol"/>
              <a:ea typeface="ＭＳ Ｐゴシック" charset="0"/>
              <a:cs typeface="Arial" pitchFamily="34" charset="0"/>
            </a:endParaRPr>
          </a:p>
        </p:txBody>
      </p:sp>
      <p:sp>
        <p:nvSpPr>
          <p:cNvPr id="48" name="TextBox 47"/>
          <p:cNvSpPr txBox="1"/>
          <p:nvPr/>
        </p:nvSpPr>
        <p:spPr>
          <a:xfrm>
            <a:off x="6347540" y="2846290"/>
            <a:ext cx="9938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Symbol" pitchFamily="18" charset="2"/>
                <a:ea typeface="ＭＳ Ｐゴシック" charset="0"/>
                <a:cs typeface="Arial" pitchFamily="34" charset="0"/>
                <a:sym typeface="Symbol"/>
              </a:rPr>
              <a:t></a:t>
            </a:r>
            <a:endParaRPr lang="en-US" sz="1400" b="1" dirty="0">
              <a:solidFill>
                <a:srgbClr val="000000"/>
              </a:solidFill>
              <a:latin typeface="Symbol" pitchFamily="18" charset="2"/>
              <a:ea typeface="ＭＳ Ｐゴシック" charset="0"/>
              <a:cs typeface="Arial" pitchFamily="34" charset="0"/>
            </a:endParaRPr>
          </a:p>
        </p:txBody>
      </p:sp>
      <p:sp>
        <p:nvSpPr>
          <p:cNvPr id="49" name="TextBox 48"/>
          <p:cNvSpPr txBox="1"/>
          <p:nvPr/>
        </p:nvSpPr>
        <p:spPr>
          <a:xfrm>
            <a:off x="6605818" y="2847124"/>
            <a:ext cx="99386" cy="215444"/>
          </a:xfrm>
          <a:prstGeom prst="rect">
            <a:avLst/>
          </a:prstGeom>
          <a:noFill/>
        </p:spPr>
        <p:txBody>
          <a:bodyPr wrap="none" lIns="0" tIns="0" rIns="0" bIns="0" rtlCol="0">
            <a:spAutoFit/>
          </a:bodyPr>
          <a:lstStyle/>
          <a:p>
            <a:pPr eaLnBrk="0" hangingPunct="0"/>
            <a:r>
              <a:rPr lang="en-US" sz="1400" b="1" dirty="0" smtClean="0">
                <a:solidFill>
                  <a:srgbClr val="000000"/>
                </a:solidFill>
                <a:latin typeface="Symbol" pitchFamily="18" charset="2"/>
                <a:ea typeface="ＭＳ Ｐゴシック" charset="0"/>
                <a:cs typeface="Arial" pitchFamily="34" charset="0"/>
                <a:sym typeface="Symbol"/>
              </a:rPr>
              <a:t></a:t>
            </a:r>
            <a:endParaRPr lang="en-US" sz="1400" b="1" dirty="0">
              <a:solidFill>
                <a:srgbClr val="000000"/>
              </a:solidFill>
              <a:latin typeface="Symbol" pitchFamily="18" charset="2"/>
              <a:ea typeface="ＭＳ Ｐゴシック" charset="0"/>
              <a:cs typeface="Arial" pitchFamily="34" charset="0"/>
            </a:endParaRPr>
          </a:p>
        </p:txBody>
      </p:sp>
      <p:sp>
        <p:nvSpPr>
          <p:cNvPr id="19" name="Rectangle 18"/>
          <p:cNvSpPr/>
          <p:nvPr/>
        </p:nvSpPr>
        <p:spPr>
          <a:xfrm>
            <a:off x="502267" y="174468"/>
            <a:ext cx="2534155" cy="461665"/>
          </a:xfrm>
          <a:prstGeom prst="rect">
            <a:avLst/>
          </a:prstGeom>
        </p:spPr>
        <p:txBody>
          <a:bodyPr wrap="none">
            <a:spAutoFit/>
          </a:bodyPr>
          <a:lstStyle/>
          <a:p>
            <a:r>
              <a:rPr lang="en-US" altLang="zh-CN" b="1" dirty="0">
                <a:solidFill>
                  <a:srgbClr val="FF0000"/>
                </a:solidFill>
                <a:latin typeface="Cambria" panose="02040503050406030204" pitchFamily="18" charset="0"/>
                <a:ea typeface="ＭＳ Ｐゴシック" charset="0"/>
                <a:cs typeface="Arial" pitchFamily="34" charset="0"/>
              </a:rPr>
              <a:t>The Calvin </a:t>
            </a:r>
            <a:r>
              <a:rPr lang="en-US" altLang="zh-CN" b="1" dirty="0" smtClean="0">
                <a:solidFill>
                  <a:srgbClr val="FF0000"/>
                </a:solidFill>
                <a:latin typeface="Cambria" panose="02040503050406030204" pitchFamily="18" charset="0"/>
                <a:ea typeface="ＭＳ Ｐゴシック" charset="0"/>
                <a:cs typeface="Arial" pitchFamily="34" charset="0"/>
              </a:rPr>
              <a:t>Cycle </a:t>
            </a:r>
            <a:endParaRPr lang="zh-CN" altLang="en-US"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5667543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ka-perseus-images.s3.amazonaws.com/4c9fbc7e4f158fd4bf3e1114e9a7ebe47d08f0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46" y="1006475"/>
            <a:ext cx="9516646" cy="52609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8756" y="176740"/>
            <a:ext cx="2534155" cy="461665"/>
          </a:xfrm>
          <a:prstGeom prst="rect">
            <a:avLst/>
          </a:prstGeom>
        </p:spPr>
        <p:txBody>
          <a:bodyPr wrap="none">
            <a:spAutoFit/>
          </a:bodyPr>
          <a:lstStyle/>
          <a:p>
            <a:r>
              <a:rPr lang="en-US" altLang="zh-CN" b="1" dirty="0">
                <a:solidFill>
                  <a:srgbClr val="FF0000"/>
                </a:solidFill>
                <a:latin typeface="Cambria" panose="02040503050406030204" pitchFamily="18" charset="0"/>
                <a:ea typeface="ＭＳ Ｐゴシック" charset="0"/>
                <a:cs typeface="Arial" pitchFamily="34" charset="0"/>
              </a:rPr>
              <a:t>The Calvin </a:t>
            </a:r>
            <a:r>
              <a:rPr lang="en-US" altLang="zh-CN" b="1" dirty="0" smtClean="0">
                <a:solidFill>
                  <a:srgbClr val="FF0000"/>
                </a:solidFill>
                <a:latin typeface="Cambria" panose="02040503050406030204" pitchFamily="18" charset="0"/>
                <a:ea typeface="ＭＳ Ｐゴシック" charset="0"/>
                <a:cs typeface="Arial" pitchFamily="34" charset="0"/>
              </a:rPr>
              <a:t>Cycle </a:t>
            </a:r>
            <a:endParaRPr lang="zh-CN" altLang="en-US"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3759995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8/8e/Calvin-cycle4.svg/524px-Calvin-cycle4.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793" y="407572"/>
            <a:ext cx="6807380" cy="62357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8756" y="176740"/>
            <a:ext cx="2534155" cy="461665"/>
          </a:xfrm>
          <a:prstGeom prst="rect">
            <a:avLst/>
          </a:prstGeom>
        </p:spPr>
        <p:txBody>
          <a:bodyPr wrap="none">
            <a:spAutoFit/>
          </a:bodyPr>
          <a:lstStyle/>
          <a:p>
            <a:r>
              <a:rPr lang="en-US" altLang="zh-CN" b="1" dirty="0">
                <a:solidFill>
                  <a:srgbClr val="FF0000"/>
                </a:solidFill>
                <a:latin typeface="Cambria" panose="02040503050406030204" pitchFamily="18" charset="0"/>
                <a:ea typeface="ＭＳ Ｐゴシック" charset="0"/>
                <a:cs typeface="Arial" pitchFamily="34" charset="0"/>
              </a:rPr>
              <a:t>The Calvin </a:t>
            </a:r>
            <a:r>
              <a:rPr lang="en-US" altLang="zh-CN" b="1" dirty="0" smtClean="0">
                <a:solidFill>
                  <a:srgbClr val="FF0000"/>
                </a:solidFill>
                <a:latin typeface="Cambria" panose="02040503050406030204" pitchFamily="18" charset="0"/>
                <a:ea typeface="ＭＳ Ｐゴシック" charset="0"/>
                <a:cs typeface="Arial" pitchFamily="34" charset="0"/>
              </a:rPr>
              <a:t>Cycle </a:t>
            </a:r>
            <a:endParaRPr lang="zh-CN" altLang="en-US"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40967070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44433" y="645751"/>
            <a:ext cx="7019110" cy="958863"/>
          </a:xfrm>
        </p:spPr>
        <p:txBody>
          <a:bodyPr/>
          <a:lstStyle/>
          <a:p>
            <a:r>
              <a:rPr lang="en-US" dirty="0" smtClean="0">
                <a:solidFill>
                  <a:srgbClr val="C39150"/>
                </a:solidFill>
                <a:latin typeface="Cambria" panose="02040503050406030204" pitchFamily="18" charset="0"/>
              </a:rPr>
              <a:t>Evolution Connection: </a:t>
            </a:r>
            <a:br>
              <a:rPr lang="en-US" dirty="0" smtClean="0">
                <a:solidFill>
                  <a:srgbClr val="C39150"/>
                </a:solidFill>
                <a:latin typeface="Cambria" panose="02040503050406030204" pitchFamily="18" charset="0"/>
              </a:rPr>
            </a:br>
            <a:r>
              <a:rPr lang="en-US" dirty="0" smtClean="0">
                <a:solidFill>
                  <a:srgbClr val="C39150"/>
                </a:solidFill>
                <a:latin typeface="Cambria" panose="02040503050406030204" pitchFamily="18" charset="0"/>
              </a:rPr>
              <a:t>Creating a Better Biofuel Factory</a:t>
            </a:r>
          </a:p>
        </p:txBody>
      </p:sp>
      <p:sp>
        <p:nvSpPr>
          <p:cNvPr id="20483" name="Rectangle 3"/>
          <p:cNvSpPr>
            <a:spLocks noGrp="1" noChangeArrowheads="1"/>
          </p:cNvSpPr>
          <p:nvPr>
            <p:ph idx="1"/>
          </p:nvPr>
        </p:nvSpPr>
        <p:spPr>
          <a:xfrm>
            <a:off x="644433" y="1959429"/>
            <a:ext cx="7863841" cy="4217533"/>
          </a:xfrm>
        </p:spPr>
        <p:txBody>
          <a:bodyPr/>
          <a:lstStyle/>
          <a:p>
            <a:r>
              <a:rPr lang="en-US" b="1" dirty="0" smtClean="0">
                <a:latin typeface="Cambria" panose="02040503050406030204" pitchFamily="18" charset="0"/>
              </a:rPr>
              <a:t>The production of biofuels is highly inefficient. It is usually far more costly to produce biofuels than to extract the equivalent amount of fossil fuels.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31520" y="446031"/>
            <a:ext cx="8412480" cy="958863"/>
          </a:xfrm>
        </p:spPr>
        <p:txBody>
          <a:bodyPr/>
          <a:lstStyle/>
          <a:p>
            <a:r>
              <a:rPr lang="en-US" dirty="0" smtClean="0">
                <a:solidFill>
                  <a:srgbClr val="C39150"/>
                </a:solidFill>
                <a:latin typeface="Cambria" panose="02040503050406030204" pitchFamily="18" charset="0"/>
              </a:rPr>
              <a:t>Evolution Connection: </a:t>
            </a:r>
            <a:br>
              <a:rPr lang="en-US" dirty="0" smtClean="0">
                <a:solidFill>
                  <a:srgbClr val="C39150"/>
                </a:solidFill>
                <a:latin typeface="Cambria" panose="02040503050406030204" pitchFamily="18" charset="0"/>
              </a:rPr>
            </a:br>
            <a:r>
              <a:rPr lang="en-US" dirty="0" smtClean="0">
                <a:solidFill>
                  <a:srgbClr val="C39150"/>
                </a:solidFill>
                <a:latin typeface="Cambria" panose="02040503050406030204" pitchFamily="18" charset="0"/>
              </a:rPr>
              <a:t>Creating a Better Biofuel Factory</a:t>
            </a:r>
          </a:p>
        </p:txBody>
      </p:sp>
      <p:sp>
        <p:nvSpPr>
          <p:cNvPr id="20483" name="Rectangle 3"/>
          <p:cNvSpPr>
            <a:spLocks noGrp="1" noChangeArrowheads="1"/>
          </p:cNvSpPr>
          <p:nvPr>
            <p:ph idx="1"/>
          </p:nvPr>
        </p:nvSpPr>
        <p:spPr>
          <a:xfrm>
            <a:off x="618309" y="1698171"/>
            <a:ext cx="7924800" cy="4478791"/>
          </a:xfrm>
        </p:spPr>
        <p:txBody>
          <a:bodyPr/>
          <a:lstStyle/>
          <a:p>
            <a:r>
              <a:rPr lang="en-US" b="1" dirty="0" smtClean="0">
                <a:latin typeface="Cambria" panose="02040503050406030204" pitchFamily="18" charset="0"/>
              </a:rPr>
              <a:t>Biomechanical engineers are working to solve this dilemma by turning to an obvious example: evolution by natural selection. </a:t>
            </a:r>
          </a:p>
          <a:p>
            <a:pPr lvl="1"/>
            <a:r>
              <a:rPr lang="en-US" b="1" dirty="0" smtClean="0">
                <a:latin typeface="Cambria" panose="02040503050406030204" pitchFamily="18" charset="0"/>
              </a:rPr>
              <a:t>In nature, organisms with genes that make them better suited to their local environment will, on average, more often survive and pass those genes to the next generation. </a:t>
            </a:r>
          </a:p>
          <a:p>
            <a:pPr lvl="1"/>
            <a:r>
              <a:rPr lang="en-US" b="1" dirty="0" smtClean="0">
                <a:latin typeface="Cambria" panose="02040503050406030204" pitchFamily="18" charset="0"/>
              </a:rPr>
              <a:t>Repeated over many generations, genes that enhance survival within that environment will become more common, and the species evolves. </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790832" y="1837038"/>
            <a:ext cx="7784757" cy="4644724"/>
          </a:xfrm>
        </p:spPr>
        <p:txBody>
          <a:bodyPr/>
          <a:lstStyle/>
          <a:p>
            <a:r>
              <a:rPr lang="en-US" sz="2400" b="1" dirty="0" smtClean="0">
                <a:latin typeface="Cambria" panose="02040503050406030204" pitchFamily="18" charset="0"/>
              </a:rPr>
              <a:t>When trying to solve an engineering problem, scientists can impose their own desired outcomes using a process called directed evolution, in which scientists in the laboratory determine which organisms are the fittest.</a:t>
            </a:r>
          </a:p>
          <a:p>
            <a:r>
              <a:rPr lang="en-US" sz="2400" b="1" dirty="0" smtClean="0">
                <a:latin typeface="Cambria" panose="02040503050406030204" pitchFamily="18" charset="0"/>
              </a:rPr>
              <a:t>Directed evolution of biofuel production often involves microscopic algae rather than plants because algae are easier to manipulate and maintain within the laboratory. </a:t>
            </a:r>
            <a:endParaRPr lang="en-US" sz="2400" b="1" dirty="0">
              <a:latin typeface="Cambria" panose="02040503050406030204" pitchFamily="18" charset="0"/>
            </a:endParaRPr>
          </a:p>
        </p:txBody>
      </p:sp>
      <p:sp>
        <p:nvSpPr>
          <p:cNvPr id="6" name="Rectangle 2"/>
          <p:cNvSpPr>
            <a:spLocks noGrp="1" noChangeArrowheads="1"/>
          </p:cNvSpPr>
          <p:nvPr>
            <p:ph type="title"/>
          </p:nvPr>
        </p:nvSpPr>
        <p:spPr>
          <a:xfrm>
            <a:off x="731520" y="446031"/>
            <a:ext cx="8412480" cy="958863"/>
          </a:xfrm>
        </p:spPr>
        <p:txBody>
          <a:bodyPr/>
          <a:lstStyle/>
          <a:p>
            <a:r>
              <a:rPr lang="en-US" dirty="0" smtClean="0">
                <a:solidFill>
                  <a:srgbClr val="C39150"/>
                </a:solidFill>
                <a:latin typeface="Cambria" panose="02040503050406030204" pitchFamily="18" charset="0"/>
              </a:rPr>
              <a:t>Evolution Connection: </a:t>
            </a:r>
            <a:br>
              <a:rPr lang="en-US" dirty="0" smtClean="0">
                <a:solidFill>
                  <a:srgbClr val="C39150"/>
                </a:solidFill>
                <a:latin typeface="Cambria" panose="02040503050406030204" pitchFamily="18" charset="0"/>
              </a:rPr>
            </a:br>
            <a:r>
              <a:rPr lang="en-US" dirty="0" smtClean="0">
                <a:solidFill>
                  <a:srgbClr val="C39150"/>
                </a:solidFill>
                <a:latin typeface="Cambria" panose="02040503050406030204" pitchFamily="18" charset="0"/>
              </a:rPr>
              <a:t>Creating a Better Biofuel Factory</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smtClean="0">
                <a:latin typeface="Arial" charset="0"/>
              </a:rPr>
              <a:t>Figure 7.14</a:t>
            </a:r>
            <a:endParaRPr lang="en-US" sz="1200" dirty="0">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280" y="137160"/>
            <a:ext cx="4663440" cy="6583680"/>
          </a:xfrm>
          <a:prstGeom prst="rect">
            <a:avLst/>
          </a:prstGeom>
        </p:spPr>
      </p:pic>
    </p:spTree>
    <p:extLst>
      <p:ext uri="{BB962C8B-B14F-4D97-AF65-F5344CB8AC3E}">
        <p14:creationId xmlns:p14="http://schemas.microsoft.com/office/powerpoint/2010/main" val="27898217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740229" y="1825034"/>
            <a:ext cx="8090262" cy="4417832"/>
          </a:xfrm>
        </p:spPr>
        <p:txBody>
          <a:bodyPr/>
          <a:lstStyle/>
          <a:p>
            <a:r>
              <a:rPr lang="en-US" b="1" dirty="0" smtClean="0">
                <a:latin typeface="Cambria" panose="02040503050406030204" pitchFamily="18" charset="0"/>
              </a:rPr>
              <a:t>In a typical directed evolution experiment, the researcher starts with a large collection of individual alga, sometimes naturally occurring species and sometimes transgenic algae that have been engineered to carry useful genes, such as fungal genes for enzymes that break down cellulose</a:t>
            </a:r>
            <a:r>
              <a:rPr lang="zh-CN" altLang="en-US" sz="2000" b="1" dirty="0" smtClean="0">
                <a:latin typeface="楷体" panose="02010609060101010101" pitchFamily="49" charset="-122"/>
                <a:ea typeface="楷体" panose="02010609060101010101" pitchFamily="49" charset="-122"/>
              </a:rPr>
              <a:t>（纤维素）</a:t>
            </a:r>
            <a:r>
              <a:rPr lang="en-US" b="1" dirty="0" smtClean="0">
                <a:latin typeface="Cambria" panose="02040503050406030204" pitchFamily="18" charset="0"/>
              </a:rPr>
              <a:t>. </a:t>
            </a:r>
            <a:endParaRPr lang="en-US" b="1" dirty="0">
              <a:latin typeface="Cambria" panose="02040503050406030204" pitchFamily="18" charset="0"/>
            </a:endParaRPr>
          </a:p>
        </p:txBody>
      </p:sp>
      <p:sp>
        <p:nvSpPr>
          <p:cNvPr id="6" name="Rectangle 2"/>
          <p:cNvSpPr>
            <a:spLocks noGrp="1" noChangeArrowheads="1"/>
          </p:cNvSpPr>
          <p:nvPr>
            <p:ph type="title"/>
          </p:nvPr>
        </p:nvSpPr>
        <p:spPr>
          <a:xfrm>
            <a:off x="740229" y="480866"/>
            <a:ext cx="8412480" cy="958863"/>
          </a:xfrm>
        </p:spPr>
        <p:txBody>
          <a:bodyPr/>
          <a:lstStyle/>
          <a:p>
            <a:r>
              <a:rPr lang="en-US" dirty="0" smtClean="0">
                <a:solidFill>
                  <a:srgbClr val="C39150"/>
                </a:solidFill>
                <a:latin typeface="Cambria" panose="02040503050406030204" pitchFamily="18" charset="0"/>
              </a:rPr>
              <a:t>Evolution Connection: </a:t>
            </a:r>
            <a:br>
              <a:rPr lang="en-US" dirty="0" smtClean="0">
                <a:solidFill>
                  <a:srgbClr val="C39150"/>
                </a:solidFill>
                <a:latin typeface="Cambria" panose="02040503050406030204" pitchFamily="18" charset="0"/>
              </a:rPr>
            </a:br>
            <a:r>
              <a:rPr lang="en-US" dirty="0" smtClean="0">
                <a:solidFill>
                  <a:srgbClr val="C39150"/>
                </a:solidFill>
                <a:latin typeface="Cambria" panose="02040503050406030204" pitchFamily="18" charset="0"/>
              </a:rPr>
              <a:t>Creating a Better Biofuel Factory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862149" y="2072640"/>
            <a:ext cx="7768045" cy="4104322"/>
          </a:xfrm>
        </p:spPr>
        <p:txBody>
          <a:bodyPr/>
          <a:lstStyle/>
          <a:p>
            <a:r>
              <a:rPr lang="en-US" sz="2400" b="1" dirty="0" smtClean="0">
                <a:latin typeface="Cambria" panose="02040503050406030204" pitchFamily="18" charset="0"/>
              </a:rPr>
              <a:t>Whatever its form, when we derive energy from biofuels, we are actually tapping into the energy of the sun, which drives the process of photosynthesis in plants. </a:t>
            </a:r>
          </a:p>
          <a:p>
            <a:r>
              <a:rPr lang="en-US" sz="2400" b="1" dirty="0" smtClean="0">
                <a:latin typeface="Cambria" panose="02040503050406030204" pitchFamily="18" charset="0"/>
              </a:rPr>
              <a:t>Photosynthesis is the process by which plants use light to make sugars from carbon dioxide—sugars that are </a:t>
            </a:r>
          </a:p>
          <a:p>
            <a:pPr lvl="1"/>
            <a:r>
              <a:rPr lang="en-US" sz="2400" b="1" dirty="0" smtClean="0">
                <a:latin typeface="Cambria" panose="02040503050406030204" pitchFamily="18" charset="0"/>
              </a:rPr>
              <a:t>food for the plant and </a:t>
            </a:r>
          </a:p>
          <a:p>
            <a:pPr lvl="1"/>
            <a:r>
              <a:rPr lang="en-US" sz="2400" b="1" dirty="0" smtClean="0">
                <a:latin typeface="Cambria" panose="02040503050406030204" pitchFamily="18" charset="0"/>
              </a:rPr>
              <a:t>the starting point for most of our own food. </a:t>
            </a:r>
            <a:endParaRPr lang="en-US" sz="2400" b="1" dirty="0">
              <a:latin typeface="Cambria" panose="02040503050406030204" pitchFamily="18" charset="0"/>
            </a:endParaRPr>
          </a:p>
        </p:txBody>
      </p:sp>
      <p:sp>
        <p:nvSpPr>
          <p:cNvPr id="6" name="Rectangle 2"/>
          <p:cNvSpPr>
            <a:spLocks noGrp="1" noChangeArrowheads="1"/>
          </p:cNvSpPr>
          <p:nvPr>
            <p:ph type="title"/>
          </p:nvPr>
        </p:nvSpPr>
        <p:spPr>
          <a:xfrm>
            <a:off x="766354" y="489573"/>
            <a:ext cx="8177347" cy="958863"/>
          </a:xfrm>
        </p:spPr>
        <p:txBody>
          <a:bodyPr/>
          <a:lstStyle/>
          <a:p>
            <a:r>
              <a:rPr lang="en-US" sz="3600" dirty="0" smtClean="0">
                <a:solidFill>
                  <a:srgbClr val="FFC000"/>
                </a:solidFill>
                <a:latin typeface="Cambria" panose="02040503050406030204" pitchFamily="18" charset="0"/>
              </a:rPr>
              <a:t>Biology and Society: </a:t>
            </a:r>
            <a:br>
              <a:rPr lang="en-US" sz="3600" dirty="0" smtClean="0">
                <a:solidFill>
                  <a:srgbClr val="FFC000"/>
                </a:solidFill>
                <a:latin typeface="Cambria" panose="02040503050406030204" pitchFamily="18" charset="0"/>
              </a:rPr>
            </a:br>
            <a:r>
              <a:rPr lang="en-US" sz="3600" dirty="0" smtClean="0">
                <a:solidFill>
                  <a:srgbClr val="FFC000"/>
                </a:solidFill>
                <a:latin typeface="Cambria" panose="02040503050406030204" pitchFamily="18" charset="0"/>
              </a:rPr>
              <a:t>A Greasy Crime Wave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731519" y="1785257"/>
            <a:ext cx="8098971" cy="4391706"/>
          </a:xfrm>
        </p:spPr>
        <p:txBody>
          <a:bodyPr/>
          <a:lstStyle/>
          <a:p>
            <a:r>
              <a:rPr lang="en-US" sz="2400" b="1" dirty="0" smtClean="0">
                <a:latin typeface="Cambria" panose="02040503050406030204" pitchFamily="18" charset="0"/>
              </a:rPr>
              <a:t>The algae are exposed to mutation-promoting chemicals. This produces a highly varied collection of algae that can be screened for the desired outcome: the ability to produce the most useful biofuel in the largest quantity.</a:t>
            </a:r>
          </a:p>
          <a:p>
            <a:pPr lvl="1"/>
            <a:r>
              <a:rPr lang="en-US" sz="2400" b="1" dirty="0" smtClean="0">
                <a:latin typeface="Cambria" panose="02040503050406030204" pitchFamily="18" charset="0"/>
              </a:rPr>
              <a:t>The tiny fraction of total algae that can best perform this task is grown and subjected to another round of mutation and selection. </a:t>
            </a:r>
          </a:p>
          <a:p>
            <a:pPr lvl="1"/>
            <a:r>
              <a:rPr lang="en-US" sz="2400" b="1" dirty="0" smtClean="0">
                <a:latin typeface="Cambria" panose="02040503050406030204" pitchFamily="18" charset="0"/>
              </a:rPr>
              <a:t>Repeated many times, the algae may slowly improve their ability to efficiently produce biofuels. </a:t>
            </a:r>
            <a:endParaRPr lang="en-US" sz="2400" b="1" dirty="0">
              <a:latin typeface="Cambria" panose="02040503050406030204" pitchFamily="18" charset="0"/>
            </a:endParaRPr>
          </a:p>
        </p:txBody>
      </p:sp>
      <p:sp>
        <p:nvSpPr>
          <p:cNvPr id="6" name="Rectangle 2"/>
          <p:cNvSpPr>
            <a:spLocks noGrp="1" noChangeArrowheads="1"/>
          </p:cNvSpPr>
          <p:nvPr>
            <p:ph type="title"/>
          </p:nvPr>
        </p:nvSpPr>
        <p:spPr>
          <a:xfrm>
            <a:off x="731520" y="446031"/>
            <a:ext cx="8412480" cy="958863"/>
          </a:xfrm>
        </p:spPr>
        <p:txBody>
          <a:bodyPr/>
          <a:lstStyle/>
          <a:p>
            <a:r>
              <a:rPr lang="en-US" dirty="0" smtClean="0">
                <a:solidFill>
                  <a:srgbClr val="C39150"/>
                </a:solidFill>
                <a:latin typeface="Cambria" panose="02040503050406030204" pitchFamily="18" charset="0"/>
              </a:rPr>
              <a:t>Evolution Connection: </a:t>
            </a:r>
            <a:br>
              <a:rPr lang="en-US" dirty="0" smtClean="0">
                <a:solidFill>
                  <a:srgbClr val="C39150"/>
                </a:solidFill>
                <a:latin typeface="Cambria" panose="02040503050406030204" pitchFamily="18" charset="0"/>
              </a:rPr>
            </a:br>
            <a:r>
              <a:rPr lang="en-US" dirty="0" smtClean="0">
                <a:solidFill>
                  <a:srgbClr val="C39150"/>
                </a:solidFill>
                <a:latin typeface="Cambria" panose="02040503050406030204" pitchFamily="18" charset="0"/>
              </a:rPr>
              <a:t>Creating a Better Biofuel Factory</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252728"/>
            <a:ext cx="8546592" cy="4352544"/>
          </a:xfrm>
          <a:prstGeom prst="rect">
            <a:avLst/>
          </a:prstGeom>
        </p:spPr>
      </p:pic>
      <p:sp>
        <p:nvSpPr>
          <p:cNvPr id="3" name="TextBox 2"/>
          <p:cNvSpPr txBox="1"/>
          <p:nvPr/>
        </p:nvSpPr>
        <p:spPr>
          <a:xfrm>
            <a:off x="1690689" y="1205102"/>
            <a:ext cx="1287532"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Excited state</a:t>
            </a:r>
          </a:p>
        </p:txBody>
      </p:sp>
      <p:sp>
        <p:nvSpPr>
          <p:cNvPr id="5" name="TextBox 4"/>
          <p:cNvSpPr txBox="1"/>
          <p:nvPr/>
        </p:nvSpPr>
        <p:spPr>
          <a:xfrm>
            <a:off x="2930596" y="1372001"/>
            <a:ext cx="1316386" cy="738664"/>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The </a:t>
            </a:r>
            <a:r>
              <a:rPr lang="en-US" sz="1400" b="1" dirty="0" smtClean="0">
                <a:solidFill>
                  <a:srgbClr val="000000"/>
                </a:solidFill>
                <a:latin typeface="Arial" pitchFamily="34" charset="0"/>
                <a:ea typeface="ＭＳ Ｐゴシック" charset="0"/>
                <a:cs typeface="Arial" pitchFamily="34" charset="0"/>
              </a:rPr>
              <a:t>electron</a:t>
            </a:r>
          </a:p>
          <a:p>
            <a:pPr eaLnBrk="0" hangingPunct="0"/>
            <a:r>
              <a:rPr lang="en-US" sz="1400" b="1" dirty="0" smtClean="0">
                <a:solidFill>
                  <a:srgbClr val="000000"/>
                </a:solidFill>
                <a:latin typeface="Arial" pitchFamily="34" charset="0"/>
                <a:ea typeface="ＭＳ Ｐゴシック" charset="0"/>
                <a:cs typeface="Arial" pitchFamily="34" charset="0"/>
              </a:rPr>
              <a:t>falls </a:t>
            </a:r>
            <a:r>
              <a:rPr lang="en-US" sz="1400" b="1" dirty="0">
                <a:solidFill>
                  <a:srgbClr val="000000"/>
                </a:solidFill>
                <a:latin typeface="Arial" pitchFamily="34" charset="0"/>
                <a:ea typeface="ＭＳ Ｐゴシック" charset="0"/>
                <a:cs typeface="Arial" pitchFamily="34" charset="0"/>
              </a:rPr>
              <a:t>to </a:t>
            </a:r>
            <a:r>
              <a:rPr lang="en-US" sz="1400" b="1" dirty="0" smtClean="0">
                <a:solidFill>
                  <a:srgbClr val="000000"/>
                </a:solidFill>
                <a:latin typeface="Arial" pitchFamily="34" charset="0"/>
                <a:ea typeface="ＭＳ Ｐゴシック" charset="0"/>
                <a:cs typeface="Arial" pitchFamily="34" charset="0"/>
              </a:rPr>
              <a:t>its</a:t>
            </a:r>
          </a:p>
          <a:p>
            <a:pPr eaLnBrk="0" hangingPunct="0">
              <a:lnSpc>
                <a:spcPts val="1600"/>
              </a:lnSpc>
            </a:pPr>
            <a:r>
              <a:rPr lang="en-US" sz="1400" b="1" dirty="0" smtClean="0">
                <a:solidFill>
                  <a:srgbClr val="000000"/>
                </a:solidFill>
                <a:latin typeface="Arial" pitchFamily="34" charset="0"/>
                <a:ea typeface="ＭＳ Ｐゴシック" charset="0"/>
                <a:cs typeface="Arial" pitchFamily="34" charset="0"/>
              </a:rPr>
              <a:t>ground </a:t>
            </a:r>
            <a:r>
              <a:rPr lang="en-US" sz="1400" b="1" dirty="0">
                <a:solidFill>
                  <a:srgbClr val="000000"/>
                </a:solidFill>
                <a:latin typeface="Arial" pitchFamily="34" charset="0"/>
                <a:ea typeface="ＭＳ Ｐゴシック" charset="0"/>
                <a:cs typeface="Arial" pitchFamily="34" charset="0"/>
              </a:rPr>
              <a:t>state.</a:t>
            </a:r>
          </a:p>
        </p:txBody>
      </p:sp>
      <p:sp>
        <p:nvSpPr>
          <p:cNvPr id="6" name="TextBox 5"/>
          <p:cNvSpPr txBox="1"/>
          <p:nvPr/>
        </p:nvSpPr>
        <p:spPr>
          <a:xfrm>
            <a:off x="3650574" y="2819586"/>
            <a:ext cx="572593" cy="307777"/>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Heat</a:t>
            </a:r>
            <a:endParaRPr lang="en-US" sz="1400" b="1" dirty="0">
              <a:solidFill>
                <a:srgbClr val="000000"/>
              </a:solidFill>
              <a:latin typeface="Arial" pitchFamily="34" charset="0"/>
              <a:ea typeface="ＭＳ Ｐゴシック" charset="0"/>
              <a:cs typeface="Arial" pitchFamily="34" charset="0"/>
            </a:endParaRPr>
          </a:p>
        </p:txBody>
      </p:sp>
      <p:sp>
        <p:nvSpPr>
          <p:cNvPr id="7" name="TextBox 6"/>
          <p:cNvSpPr txBox="1"/>
          <p:nvPr/>
        </p:nvSpPr>
        <p:spPr>
          <a:xfrm>
            <a:off x="286004" y="1866316"/>
            <a:ext cx="1505540" cy="738664"/>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Absorption of </a:t>
            </a:r>
            <a:r>
              <a:rPr lang="en-US" sz="1400" b="1" dirty="0" smtClean="0">
                <a:solidFill>
                  <a:srgbClr val="000000"/>
                </a:solidFill>
                <a:latin typeface="Arial" pitchFamily="34" charset="0"/>
                <a:ea typeface="ＭＳ Ｐゴシック" charset="0"/>
                <a:cs typeface="Arial" pitchFamily="34" charset="0"/>
              </a:rPr>
              <a:t>a</a:t>
            </a:r>
          </a:p>
          <a:p>
            <a:pPr eaLnBrk="0" hangingPunct="0"/>
            <a:r>
              <a:rPr lang="en-US" sz="1400" b="1" dirty="0" smtClean="0">
                <a:solidFill>
                  <a:srgbClr val="000000"/>
                </a:solidFill>
                <a:latin typeface="Arial" pitchFamily="34" charset="0"/>
                <a:ea typeface="ＭＳ Ｐゴシック" charset="0"/>
                <a:cs typeface="Arial" pitchFamily="34" charset="0"/>
              </a:rPr>
              <a:t>photon excites</a:t>
            </a:r>
          </a:p>
          <a:p>
            <a:pPr eaLnBrk="0" hangingPunct="0">
              <a:lnSpc>
                <a:spcPts val="1600"/>
              </a:lnSpc>
            </a:pPr>
            <a:r>
              <a:rPr lang="en-US" sz="1400" b="1" dirty="0" smtClean="0">
                <a:solidFill>
                  <a:srgbClr val="000000"/>
                </a:solidFill>
                <a:latin typeface="Arial" pitchFamily="34" charset="0"/>
                <a:ea typeface="ＭＳ Ｐゴシック" charset="0"/>
                <a:cs typeface="Arial" pitchFamily="34" charset="0"/>
              </a:rPr>
              <a:t>an </a:t>
            </a:r>
            <a:r>
              <a:rPr lang="en-US" sz="1400" b="1" dirty="0">
                <a:solidFill>
                  <a:srgbClr val="000000"/>
                </a:solidFill>
                <a:latin typeface="Arial" pitchFamily="34" charset="0"/>
                <a:ea typeface="ＭＳ Ｐゴシック" charset="0"/>
                <a:cs typeface="Arial" pitchFamily="34" charset="0"/>
              </a:rPr>
              <a:t>electron.</a:t>
            </a:r>
          </a:p>
        </p:txBody>
      </p:sp>
      <p:sp>
        <p:nvSpPr>
          <p:cNvPr id="8" name="TextBox 7"/>
          <p:cNvSpPr txBox="1"/>
          <p:nvPr/>
        </p:nvSpPr>
        <p:spPr>
          <a:xfrm>
            <a:off x="527304" y="3249711"/>
            <a:ext cx="620683"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Light</a:t>
            </a:r>
          </a:p>
        </p:txBody>
      </p:sp>
      <p:sp>
        <p:nvSpPr>
          <p:cNvPr id="9" name="TextBox 8"/>
          <p:cNvSpPr txBox="1"/>
          <p:nvPr/>
        </p:nvSpPr>
        <p:spPr>
          <a:xfrm>
            <a:off x="2923812" y="3816349"/>
            <a:ext cx="1406154" cy="523220"/>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Light</a:t>
            </a:r>
          </a:p>
          <a:p>
            <a:pPr eaLnBrk="0" hangingPunct="0"/>
            <a:r>
              <a:rPr lang="en-US" sz="1400" b="1" dirty="0" smtClean="0">
                <a:solidFill>
                  <a:srgbClr val="000000"/>
                </a:solidFill>
                <a:latin typeface="Arial" pitchFamily="34" charset="0"/>
                <a:ea typeface="ＭＳ Ｐゴシック" charset="0"/>
                <a:cs typeface="Arial" pitchFamily="34" charset="0"/>
              </a:rPr>
              <a:t>(</a:t>
            </a:r>
            <a:r>
              <a:rPr lang="en-US" sz="1400" b="1" dirty="0">
                <a:solidFill>
                  <a:srgbClr val="000000"/>
                </a:solidFill>
                <a:latin typeface="Arial" pitchFamily="34" charset="0"/>
                <a:ea typeface="ＭＳ Ｐゴシック" charset="0"/>
                <a:cs typeface="Arial" pitchFamily="34" charset="0"/>
              </a:rPr>
              <a:t>fluorescence)</a:t>
            </a:r>
          </a:p>
        </p:txBody>
      </p:sp>
      <p:sp>
        <p:nvSpPr>
          <p:cNvPr id="10" name="TextBox 9"/>
          <p:cNvSpPr txBox="1"/>
          <p:nvPr/>
        </p:nvSpPr>
        <p:spPr>
          <a:xfrm>
            <a:off x="953970" y="4198380"/>
            <a:ext cx="800219"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Photon</a:t>
            </a:r>
          </a:p>
        </p:txBody>
      </p:sp>
      <p:sp>
        <p:nvSpPr>
          <p:cNvPr id="11" name="TextBox 10"/>
          <p:cNvSpPr txBox="1"/>
          <p:nvPr/>
        </p:nvSpPr>
        <p:spPr>
          <a:xfrm>
            <a:off x="1747342" y="4507760"/>
            <a:ext cx="1178528" cy="523220"/>
          </a:xfrm>
          <a:prstGeom prst="rect">
            <a:avLst/>
          </a:prstGeom>
          <a:noFill/>
        </p:spPr>
        <p:txBody>
          <a:bodyPr wrap="none" rtlCol="0">
            <a:spAutoFit/>
          </a:bodyPr>
          <a:lstStyle/>
          <a:p>
            <a:pPr algn="ctr" eaLnBrk="0" hangingPunct="0"/>
            <a:r>
              <a:rPr lang="en-US" sz="1400" b="1" dirty="0" smtClean="0">
                <a:solidFill>
                  <a:srgbClr val="FFFFFF"/>
                </a:solidFill>
                <a:latin typeface="Arial" pitchFamily="34" charset="0"/>
                <a:ea typeface="ＭＳ Ｐゴシック" charset="0"/>
                <a:cs typeface="Arial" pitchFamily="34" charset="0"/>
              </a:rPr>
              <a:t>Chlorophyll</a:t>
            </a:r>
          </a:p>
          <a:p>
            <a:pPr algn="ctr" eaLnBrk="0" hangingPunct="0"/>
            <a:r>
              <a:rPr lang="en-US" sz="1400" b="1" dirty="0" smtClean="0">
                <a:solidFill>
                  <a:srgbClr val="FFFFFF"/>
                </a:solidFill>
                <a:latin typeface="Arial" pitchFamily="34" charset="0"/>
                <a:ea typeface="ＭＳ Ｐゴシック" charset="0"/>
                <a:cs typeface="Arial" pitchFamily="34" charset="0"/>
              </a:rPr>
              <a:t>molecule</a:t>
            </a:r>
            <a:endParaRPr lang="en-US" sz="1400" b="1" dirty="0">
              <a:solidFill>
                <a:srgbClr val="FFFFFF"/>
              </a:solidFill>
              <a:latin typeface="Arial" pitchFamily="34" charset="0"/>
              <a:ea typeface="ＭＳ Ｐゴシック" charset="0"/>
              <a:cs typeface="Arial" pitchFamily="34" charset="0"/>
            </a:endParaRPr>
          </a:p>
        </p:txBody>
      </p:sp>
      <p:sp>
        <p:nvSpPr>
          <p:cNvPr id="12" name="TextBox 11"/>
          <p:cNvSpPr txBox="1"/>
          <p:nvPr/>
        </p:nvSpPr>
        <p:spPr>
          <a:xfrm>
            <a:off x="254254" y="5254075"/>
            <a:ext cx="2754665" cy="338554"/>
          </a:xfrm>
          <a:prstGeom prst="rect">
            <a:avLst/>
          </a:prstGeom>
          <a:noFill/>
        </p:spPr>
        <p:txBody>
          <a:bodyPr wrap="none" rtlCol="0">
            <a:spAutoFit/>
          </a:bodyPr>
          <a:lstStyle/>
          <a:p>
            <a:pPr eaLnBrk="0" hangingPunct="0"/>
            <a:r>
              <a:rPr lang="en-US" sz="1600" b="1" dirty="0">
                <a:solidFill>
                  <a:srgbClr val="000000"/>
                </a:solidFill>
                <a:latin typeface="Arial" pitchFamily="34" charset="0"/>
                <a:ea typeface="ＭＳ Ｐゴシック" charset="0"/>
                <a:cs typeface="Arial" pitchFamily="34" charset="0"/>
              </a:rPr>
              <a:t>(a) Absorption of a photon</a:t>
            </a:r>
          </a:p>
        </p:txBody>
      </p:sp>
      <p:sp>
        <p:nvSpPr>
          <p:cNvPr id="13" name="TextBox 12"/>
          <p:cNvSpPr txBox="1"/>
          <p:nvPr/>
        </p:nvSpPr>
        <p:spPr>
          <a:xfrm>
            <a:off x="4380749" y="5254018"/>
            <a:ext cx="3300904" cy="338554"/>
          </a:xfrm>
          <a:prstGeom prst="rect">
            <a:avLst/>
          </a:prstGeom>
          <a:noFill/>
        </p:spPr>
        <p:txBody>
          <a:bodyPr wrap="none" rtlCol="0">
            <a:spAutoFit/>
          </a:bodyPr>
          <a:lstStyle/>
          <a:p>
            <a:pPr eaLnBrk="0" hangingPunct="0"/>
            <a:r>
              <a:rPr lang="en-US" sz="1600" b="1" dirty="0">
                <a:solidFill>
                  <a:srgbClr val="000000"/>
                </a:solidFill>
                <a:latin typeface="Arial" pitchFamily="34" charset="0"/>
                <a:ea typeface="ＭＳ Ｐゴシック" charset="0"/>
                <a:cs typeface="Arial" pitchFamily="34" charset="0"/>
              </a:rPr>
              <a:t>(b) Fluorescence of a glow stick</a:t>
            </a:r>
          </a:p>
        </p:txBody>
      </p:sp>
      <p:sp>
        <p:nvSpPr>
          <p:cNvPr id="14" name="TextBox 13"/>
          <p:cNvSpPr txBox="1"/>
          <p:nvPr/>
        </p:nvSpPr>
        <p:spPr>
          <a:xfrm>
            <a:off x="3110956" y="4366557"/>
            <a:ext cx="830677" cy="523220"/>
          </a:xfrm>
          <a:prstGeom prst="rect">
            <a:avLst/>
          </a:prstGeom>
          <a:noFill/>
        </p:spPr>
        <p:txBody>
          <a:bodyPr wrap="none" rtlCol="0">
            <a:spAutoFit/>
          </a:bodyPr>
          <a:lstStyle/>
          <a:p>
            <a:pPr eaLnBrk="0" hangingPunct="0"/>
            <a:r>
              <a:rPr lang="en-US" sz="1400" b="1" dirty="0" smtClean="0">
                <a:solidFill>
                  <a:srgbClr val="000000"/>
                </a:solidFill>
                <a:latin typeface="Arial" pitchFamily="34" charset="0"/>
                <a:ea typeface="ＭＳ Ｐゴシック" charset="0"/>
                <a:cs typeface="Arial" pitchFamily="34" charset="0"/>
              </a:rPr>
              <a:t>Ground</a:t>
            </a:r>
          </a:p>
          <a:p>
            <a:pPr eaLnBrk="0" hangingPunct="0"/>
            <a:r>
              <a:rPr lang="en-US" sz="1400" b="1" dirty="0" smtClean="0">
                <a:solidFill>
                  <a:srgbClr val="000000"/>
                </a:solidFill>
                <a:latin typeface="Arial" pitchFamily="34" charset="0"/>
                <a:ea typeface="ＭＳ Ｐゴシック" charset="0"/>
                <a:cs typeface="Arial" pitchFamily="34" charset="0"/>
              </a:rPr>
              <a:t>state</a:t>
            </a:r>
            <a:endParaRPr lang="en-US" sz="1400" b="1" dirty="0">
              <a:solidFill>
                <a:srgbClr val="000000"/>
              </a:solidFill>
              <a:latin typeface="Arial" pitchFamily="34" charset="0"/>
              <a:ea typeface="ＭＳ Ｐゴシック" charset="0"/>
              <a:cs typeface="Arial" pitchFamily="34" charset="0"/>
            </a:endParaRPr>
          </a:p>
        </p:txBody>
      </p:sp>
      <p:sp>
        <p:nvSpPr>
          <p:cNvPr id="4" name="Freeform 3"/>
          <p:cNvSpPr/>
          <p:nvPr/>
        </p:nvSpPr>
        <p:spPr bwMode="auto">
          <a:xfrm>
            <a:off x="2352676" y="4519613"/>
            <a:ext cx="800100" cy="0"/>
          </a:xfrm>
          <a:custGeom>
            <a:avLst/>
            <a:gdLst>
              <a:gd name="connsiteX0" fmla="*/ 800100 w 800100"/>
              <a:gd name="connsiteY0" fmla="*/ 0 h 0"/>
              <a:gd name="connsiteX1" fmla="*/ 0 w 800100"/>
              <a:gd name="connsiteY1" fmla="*/ 0 h 0"/>
            </a:gdLst>
            <a:ahLst/>
            <a:cxnLst>
              <a:cxn ang="0">
                <a:pos x="connsiteX0" y="connsiteY0"/>
              </a:cxn>
              <a:cxn ang="0">
                <a:pos x="connsiteX1" y="connsiteY1"/>
              </a:cxn>
            </a:cxnLst>
            <a:rect l="l" t="t" r="r" b="b"/>
            <a:pathLst>
              <a:path w="800100">
                <a:moveTo>
                  <a:pt x="800100" y="0"/>
                </a:moveTo>
                <a:lnTo>
                  <a:pt x="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6" name="TextBox 15"/>
          <p:cNvSpPr txBox="1"/>
          <p:nvPr/>
        </p:nvSpPr>
        <p:spPr>
          <a:xfrm>
            <a:off x="2268865" y="2045685"/>
            <a:ext cx="165110" cy="215444"/>
          </a:xfrm>
          <a:prstGeom prst="rect">
            <a:avLst/>
          </a:prstGeom>
          <a:noFill/>
        </p:spPr>
        <p:txBody>
          <a:bodyPr wrap="none" lIns="0" tIns="0" rIns="0" bIns="0" rtlCol="0">
            <a:spAutoFit/>
          </a:bodyPr>
          <a:lstStyle/>
          <a:p>
            <a:pPr eaLnBrk="0" hangingPunct="0"/>
            <a:r>
              <a:rPr lang="en-US" sz="1400" b="1" i="1" dirty="0" smtClean="0">
                <a:solidFill>
                  <a:srgbClr val="000000"/>
                </a:solidFill>
                <a:latin typeface="Arial" pitchFamily="34" charset="0"/>
                <a:ea typeface="ＭＳ Ｐゴシック" charset="0"/>
                <a:cs typeface="Arial" pitchFamily="34" charset="0"/>
              </a:rPr>
              <a:t>e</a:t>
            </a:r>
            <a:r>
              <a:rPr lang="en-US" sz="1400" b="1" baseline="30000" dirty="0" smtClean="0">
                <a:solidFill>
                  <a:srgbClr val="000000"/>
                </a:solidFill>
                <a:latin typeface="Symbol" pitchFamily="18" charset="2"/>
                <a:ea typeface="ＭＳ Ｐゴシック" charset="0"/>
                <a:cs typeface="Arial" pitchFamily="34" charset="0"/>
                <a:sym typeface="Symbol"/>
              </a:rPr>
              <a:t></a:t>
            </a:r>
            <a:endParaRPr lang="en-US" sz="1400" b="1" baseline="30000" dirty="0">
              <a:solidFill>
                <a:srgbClr val="000000"/>
              </a:solidFill>
              <a:latin typeface="Symbol" pitchFamily="18" charset="2"/>
              <a:ea typeface="ＭＳ Ｐゴシック" charset="0"/>
              <a:cs typeface="Arial" pitchFamily="34" charset="0"/>
            </a:endParaRPr>
          </a:p>
        </p:txBody>
      </p:sp>
      <p:sp>
        <p:nvSpPr>
          <p:cNvPr id="15" name="Freeform 14"/>
          <p:cNvSpPr/>
          <p:nvPr/>
        </p:nvSpPr>
        <p:spPr bwMode="auto">
          <a:xfrm>
            <a:off x="3060700" y="2057400"/>
            <a:ext cx="298450" cy="260350"/>
          </a:xfrm>
          <a:custGeom>
            <a:avLst/>
            <a:gdLst>
              <a:gd name="connsiteX0" fmla="*/ 298450 w 298450"/>
              <a:gd name="connsiteY0" fmla="*/ 0 h 260350"/>
              <a:gd name="connsiteX1" fmla="*/ 0 w 298450"/>
              <a:gd name="connsiteY1" fmla="*/ 260350 h 260350"/>
            </a:gdLst>
            <a:ahLst/>
            <a:cxnLst>
              <a:cxn ang="0">
                <a:pos x="connsiteX0" y="connsiteY0"/>
              </a:cxn>
              <a:cxn ang="0">
                <a:pos x="connsiteX1" y="connsiteY1"/>
              </a:cxn>
            </a:cxnLst>
            <a:rect l="l" t="t" r="r" b="b"/>
            <a:pathLst>
              <a:path w="298450" h="260350">
                <a:moveTo>
                  <a:pt x="298450" y="0"/>
                </a:moveTo>
                <a:lnTo>
                  <a:pt x="0" y="26035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7" name="Freeform 16"/>
          <p:cNvSpPr/>
          <p:nvPr/>
        </p:nvSpPr>
        <p:spPr bwMode="auto">
          <a:xfrm>
            <a:off x="2336800" y="1479550"/>
            <a:ext cx="0" cy="457200"/>
          </a:xfrm>
          <a:custGeom>
            <a:avLst/>
            <a:gdLst>
              <a:gd name="connsiteX0" fmla="*/ 0 w 0"/>
              <a:gd name="connsiteY0" fmla="*/ 0 h 457200"/>
              <a:gd name="connsiteX1" fmla="*/ 0 w 0"/>
              <a:gd name="connsiteY1" fmla="*/ 457200 h 457200"/>
            </a:gdLst>
            <a:ahLst/>
            <a:cxnLst>
              <a:cxn ang="0">
                <a:pos x="connsiteX0" y="connsiteY0"/>
              </a:cxn>
              <a:cxn ang="0">
                <a:pos x="connsiteX1" y="connsiteY1"/>
              </a:cxn>
            </a:cxnLst>
            <a:rect l="l" t="t" r="r" b="b"/>
            <a:pathLst>
              <a:path h="457200">
                <a:moveTo>
                  <a:pt x="0" y="0"/>
                </a:moveTo>
                <a:lnTo>
                  <a:pt x="0" y="45720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8" name="Freeform 17"/>
          <p:cNvSpPr/>
          <p:nvPr/>
        </p:nvSpPr>
        <p:spPr bwMode="auto">
          <a:xfrm>
            <a:off x="1492250" y="2222500"/>
            <a:ext cx="749300" cy="196850"/>
          </a:xfrm>
          <a:custGeom>
            <a:avLst/>
            <a:gdLst>
              <a:gd name="connsiteX0" fmla="*/ 0 w 749300"/>
              <a:gd name="connsiteY0" fmla="*/ 196850 h 196850"/>
              <a:gd name="connsiteX1" fmla="*/ 749300 w 749300"/>
              <a:gd name="connsiteY1" fmla="*/ 0 h 196850"/>
            </a:gdLst>
            <a:ahLst/>
            <a:cxnLst>
              <a:cxn ang="0">
                <a:pos x="connsiteX0" y="connsiteY0"/>
              </a:cxn>
              <a:cxn ang="0">
                <a:pos x="connsiteX1" y="connsiteY1"/>
              </a:cxn>
            </a:cxnLst>
            <a:rect l="l" t="t" r="r" b="b"/>
            <a:pathLst>
              <a:path w="749300" h="196850">
                <a:moveTo>
                  <a:pt x="0" y="196850"/>
                </a:moveTo>
                <a:lnTo>
                  <a:pt x="74930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18629563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008" y="204216"/>
            <a:ext cx="5967984" cy="6449568"/>
          </a:xfrm>
          <a:prstGeom prst="rect">
            <a:avLst/>
          </a:prstGeom>
        </p:spPr>
      </p:pic>
      <p:sp>
        <p:nvSpPr>
          <p:cNvPr id="4" name="TextBox 3"/>
          <p:cNvSpPr txBox="1"/>
          <p:nvPr/>
        </p:nvSpPr>
        <p:spPr>
          <a:xfrm>
            <a:off x="1530477" y="647700"/>
            <a:ext cx="934871" cy="461665"/>
          </a:xfrm>
          <a:prstGeom prst="rect">
            <a:avLst/>
          </a:prstGeom>
          <a:noFill/>
        </p:spPr>
        <p:txBody>
          <a:bodyPr wrap="none" rtlCol="0">
            <a:spAutoFit/>
          </a:bodyPr>
          <a:lstStyle/>
          <a:p>
            <a:pPr eaLnBrk="0" hangingPunct="0"/>
            <a:r>
              <a:rPr lang="en-US" b="1" dirty="0">
                <a:solidFill>
                  <a:srgbClr val="939598"/>
                </a:solidFill>
                <a:latin typeface="Arial" pitchFamily="34" charset="0"/>
                <a:ea typeface="ＭＳ Ｐゴシック" charset="0"/>
                <a:cs typeface="Arial" pitchFamily="34" charset="0"/>
              </a:rPr>
              <a:t>Light</a:t>
            </a:r>
          </a:p>
        </p:txBody>
      </p:sp>
      <p:sp>
        <p:nvSpPr>
          <p:cNvPr id="5" name="TextBox 4"/>
          <p:cNvSpPr txBox="1"/>
          <p:nvPr/>
        </p:nvSpPr>
        <p:spPr>
          <a:xfrm>
            <a:off x="2427248" y="2662535"/>
            <a:ext cx="1553630" cy="830997"/>
          </a:xfrm>
          <a:prstGeom prst="rect">
            <a:avLst/>
          </a:prstGeom>
          <a:noFill/>
        </p:spPr>
        <p:txBody>
          <a:bodyPr wrap="none" rtlCol="0">
            <a:spAutoFit/>
          </a:bodyPr>
          <a:lstStyle/>
          <a:p>
            <a:pPr algn="ctr" eaLnBrk="0" hangingPunct="0"/>
            <a:r>
              <a:rPr lang="en-US" b="1" dirty="0" smtClean="0">
                <a:solidFill>
                  <a:srgbClr val="939598"/>
                </a:solidFill>
                <a:latin typeface="Arial" pitchFamily="34" charset="0"/>
                <a:ea typeface="ＭＳ Ｐゴシック" charset="0"/>
                <a:cs typeface="Arial" pitchFamily="34" charset="0"/>
              </a:rPr>
              <a:t>Light</a:t>
            </a:r>
          </a:p>
          <a:p>
            <a:pPr algn="ctr" eaLnBrk="0" hangingPunct="0"/>
            <a:r>
              <a:rPr lang="en-US" b="1" dirty="0" smtClean="0">
                <a:solidFill>
                  <a:srgbClr val="939598"/>
                </a:solidFill>
                <a:latin typeface="Arial" pitchFamily="34" charset="0"/>
                <a:ea typeface="ＭＳ Ｐゴシック" charset="0"/>
                <a:cs typeface="Arial" pitchFamily="34" charset="0"/>
              </a:rPr>
              <a:t>reactions</a:t>
            </a:r>
            <a:endParaRPr lang="en-US" b="1" dirty="0">
              <a:solidFill>
                <a:srgbClr val="939598"/>
              </a:solidFill>
              <a:latin typeface="Arial" pitchFamily="34" charset="0"/>
              <a:ea typeface="ＭＳ Ｐゴシック" charset="0"/>
              <a:cs typeface="Arial" pitchFamily="34" charset="0"/>
            </a:endParaRPr>
          </a:p>
        </p:txBody>
      </p:sp>
      <p:sp>
        <p:nvSpPr>
          <p:cNvPr id="6" name="TextBox 5"/>
          <p:cNvSpPr txBox="1"/>
          <p:nvPr/>
        </p:nvSpPr>
        <p:spPr>
          <a:xfrm>
            <a:off x="5442311" y="2579548"/>
            <a:ext cx="1107996" cy="830997"/>
          </a:xfrm>
          <a:prstGeom prst="rect">
            <a:avLst/>
          </a:prstGeom>
          <a:noFill/>
        </p:spPr>
        <p:txBody>
          <a:bodyPr wrap="none" rtlCol="0">
            <a:spAutoFit/>
          </a:bodyPr>
          <a:lstStyle/>
          <a:p>
            <a:pPr algn="ctr" eaLnBrk="0" hangingPunct="0"/>
            <a:r>
              <a:rPr lang="en-US"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Calvin</a:t>
            </a:r>
          </a:p>
          <a:p>
            <a:pPr algn="ctr" eaLnBrk="0" hangingPunct="0"/>
            <a:r>
              <a:rPr lang="en-US"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cycle</a:t>
            </a:r>
            <a:endParaRPr lang="en-US" b="1" dirty="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endParaRPr>
          </a:p>
        </p:txBody>
      </p:sp>
      <p:sp>
        <p:nvSpPr>
          <p:cNvPr id="7" name="TextBox 6"/>
          <p:cNvSpPr txBox="1"/>
          <p:nvPr/>
        </p:nvSpPr>
        <p:spPr>
          <a:xfrm>
            <a:off x="2951901" y="645469"/>
            <a:ext cx="575479" cy="369332"/>
          </a:xfrm>
          <a:prstGeom prst="rect">
            <a:avLst/>
          </a:prstGeom>
          <a:noFill/>
        </p:spPr>
        <p:txBody>
          <a:bodyPr wrap="none" lIns="0" tIns="0" rIns="0" bIns="0" rtlCol="0">
            <a:spAutoFit/>
          </a:bodyPr>
          <a:lstStyle/>
          <a:p>
            <a:pPr eaLnBrk="0" hangingPunct="0"/>
            <a:r>
              <a:rPr lang="en-US" b="1" dirty="0" smtClean="0">
                <a:solidFill>
                  <a:srgbClr val="939598"/>
                </a:solidFill>
                <a:latin typeface="Arial" pitchFamily="34" charset="0"/>
                <a:ea typeface="ＭＳ Ｐゴシック" charset="0"/>
                <a:cs typeface="Arial" pitchFamily="34" charset="0"/>
              </a:rPr>
              <a:t>H</a:t>
            </a:r>
            <a:r>
              <a:rPr lang="en-US" b="1" baseline="-25000" dirty="0" smtClean="0">
                <a:solidFill>
                  <a:srgbClr val="939598"/>
                </a:solidFill>
                <a:latin typeface="Arial" pitchFamily="34" charset="0"/>
                <a:ea typeface="ＭＳ Ｐゴシック" charset="0"/>
                <a:cs typeface="Arial" pitchFamily="34" charset="0"/>
              </a:rPr>
              <a:t>2</a:t>
            </a:r>
            <a:r>
              <a:rPr lang="en-US" b="1" dirty="0" smtClean="0">
                <a:solidFill>
                  <a:srgbClr val="939598"/>
                </a:solidFill>
                <a:latin typeface="Arial" pitchFamily="34" charset="0"/>
                <a:ea typeface="ＭＳ Ｐゴシック" charset="0"/>
                <a:cs typeface="Arial" pitchFamily="34" charset="0"/>
              </a:rPr>
              <a:t>O</a:t>
            </a:r>
            <a:endParaRPr lang="en-US" b="1" dirty="0">
              <a:solidFill>
                <a:srgbClr val="939598"/>
              </a:solidFill>
              <a:latin typeface="Arial" pitchFamily="34" charset="0"/>
              <a:ea typeface="ＭＳ Ｐゴシック" charset="0"/>
              <a:cs typeface="Arial" pitchFamily="34" charset="0"/>
            </a:endParaRPr>
          </a:p>
        </p:txBody>
      </p:sp>
      <p:sp>
        <p:nvSpPr>
          <p:cNvPr id="8" name="TextBox 7"/>
          <p:cNvSpPr txBox="1"/>
          <p:nvPr/>
        </p:nvSpPr>
        <p:spPr>
          <a:xfrm>
            <a:off x="3815880" y="1652884"/>
            <a:ext cx="1178528" cy="461665"/>
          </a:xfrm>
          <a:prstGeom prst="rect">
            <a:avLst/>
          </a:prstGeom>
          <a:noFill/>
        </p:spPr>
        <p:txBody>
          <a:bodyPr wrap="none" rtlCol="0">
            <a:spAutoFit/>
          </a:bodyPr>
          <a:lstStyle/>
          <a:p>
            <a:pPr eaLnBrk="0" hangingPunct="0"/>
            <a:r>
              <a:rPr lang="en-US" b="1" dirty="0" smtClean="0">
                <a:solidFill>
                  <a:srgbClr val="000000"/>
                </a:solidFill>
                <a:latin typeface="Arial" pitchFamily="34" charset="0"/>
                <a:ea typeface="ＭＳ Ｐゴシック" charset="0"/>
                <a:cs typeface="Arial" pitchFamily="34" charset="0"/>
              </a:rPr>
              <a:t>NADP</a:t>
            </a:r>
            <a:r>
              <a:rPr lang="en-US" b="1" baseline="30000" dirty="0" smtClean="0">
                <a:solidFill>
                  <a:srgbClr val="000000"/>
                </a:solidFill>
                <a:latin typeface="Symbol"/>
                <a:ea typeface="ＭＳ Ｐゴシック" charset="0"/>
                <a:cs typeface="Arial" pitchFamily="34" charset="0"/>
              </a:rPr>
              <a:t>+</a:t>
            </a:r>
            <a:endParaRPr lang="en-US" b="1" baseline="30000" dirty="0">
              <a:solidFill>
                <a:srgbClr val="000000"/>
              </a:solidFill>
              <a:latin typeface="Symbol"/>
              <a:ea typeface="ＭＳ Ｐゴシック" charset="0"/>
              <a:cs typeface="Arial" pitchFamily="34" charset="0"/>
            </a:endParaRPr>
          </a:p>
        </p:txBody>
      </p:sp>
      <p:sp>
        <p:nvSpPr>
          <p:cNvPr id="9" name="TextBox 8"/>
          <p:cNvSpPr txBox="1"/>
          <p:nvPr/>
        </p:nvSpPr>
        <p:spPr>
          <a:xfrm>
            <a:off x="4174798" y="2165596"/>
            <a:ext cx="835485" cy="461665"/>
          </a:xfrm>
          <a:prstGeom prst="rect">
            <a:avLst/>
          </a:prstGeom>
          <a:noFill/>
        </p:spPr>
        <p:txBody>
          <a:bodyPr wrap="none" rtlCol="0">
            <a:spAutoFit/>
          </a:bodyPr>
          <a:lstStyle/>
          <a:p>
            <a:pPr eaLnBrk="0" hangingPunct="0"/>
            <a:r>
              <a:rPr lang="en-US" sz="2350" b="1" dirty="0" smtClean="0">
                <a:solidFill>
                  <a:srgbClr val="000000"/>
                </a:solidFill>
                <a:latin typeface="Arial" pitchFamily="34" charset="0"/>
                <a:ea typeface="ＭＳ Ｐゴシック" charset="0"/>
                <a:cs typeface="Arial" pitchFamily="34" charset="0"/>
              </a:rPr>
              <a:t>ADP</a:t>
            </a:r>
            <a:endParaRPr lang="en-US" sz="2350" b="1" baseline="30000" dirty="0">
              <a:solidFill>
                <a:srgbClr val="000000"/>
              </a:solidFill>
              <a:latin typeface="Arial" pitchFamily="34" charset="0"/>
              <a:ea typeface="ＭＳ Ｐゴシック" charset="0"/>
              <a:cs typeface="Arial" pitchFamily="34" charset="0"/>
            </a:endParaRPr>
          </a:p>
        </p:txBody>
      </p:sp>
      <p:sp>
        <p:nvSpPr>
          <p:cNvPr id="10" name="TextBox 9"/>
          <p:cNvSpPr txBox="1"/>
          <p:nvPr/>
        </p:nvSpPr>
        <p:spPr>
          <a:xfrm>
            <a:off x="4662618" y="2586353"/>
            <a:ext cx="205184" cy="369332"/>
          </a:xfrm>
          <a:prstGeom prst="rect">
            <a:avLst/>
          </a:prstGeom>
          <a:noFill/>
        </p:spPr>
        <p:txBody>
          <a:bodyPr wrap="none" lIns="0" tIns="0" rIns="0" bIns="0" rtlCol="0">
            <a:spAutoFit/>
          </a:bodyPr>
          <a:lstStyle/>
          <a:p>
            <a:pPr eaLnBrk="0" hangingPunct="0"/>
            <a:r>
              <a:rPr lang="en-US" b="1" dirty="0" smtClean="0">
                <a:solidFill>
                  <a:srgbClr val="000000"/>
                </a:solidFill>
                <a:latin typeface="Arial" pitchFamily="34" charset="0"/>
                <a:ea typeface="ＭＳ Ｐゴシック" charset="0"/>
                <a:cs typeface="Arial" pitchFamily="34" charset="0"/>
              </a:rPr>
              <a:t>P</a:t>
            </a:r>
            <a:endParaRPr lang="en-US" b="1" baseline="30000" dirty="0">
              <a:solidFill>
                <a:srgbClr val="000000"/>
              </a:solidFill>
              <a:latin typeface="Arial" pitchFamily="34" charset="0"/>
              <a:ea typeface="ＭＳ Ｐゴシック" charset="0"/>
              <a:cs typeface="Arial" pitchFamily="34" charset="0"/>
            </a:endParaRPr>
          </a:p>
        </p:txBody>
      </p:sp>
      <p:sp>
        <p:nvSpPr>
          <p:cNvPr id="11" name="TextBox 10"/>
          <p:cNvSpPr txBox="1"/>
          <p:nvPr/>
        </p:nvSpPr>
        <p:spPr>
          <a:xfrm>
            <a:off x="5712652" y="460900"/>
            <a:ext cx="575478" cy="369332"/>
          </a:xfrm>
          <a:prstGeom prst="rect">
            <a:avLst/>
          </a:prstGeom>
          <a:noFill/>
        </p:spPr>
        <p:txBody>
          <a:bodyPr wrap="none" lIns="0" tIns="0" rIns="0" bIns="0" rtlCol="0">
            <a:spAutoFit/>
          </a:bodyPr>
          <a:lstStyle/>
          <a:p>
            <a:pPr algn="ctr" eaLnBrk="0" hangingPunct="0"/>
            <a:r>
              <a:rPr lang="en-US" b="1" dirty="0" smtClean="0">
                <a:solidFill>
                  <a:srgbClr val="000000"/>
                </a:solidFill>
                <a:latin typeface="Arial" pitchFamily="34" charset="0"/>
                <a:ea typeface="ＭＳ Ｐゴシック" charset="0"/>
                <a:cs typeface="Arial" pitchFamily="34" charset="0"/>
              </a:rPr>
              <a:t>CO</a:t>
            </a:r>
            <a:r>
              <a:rPr lang="en-US" b="1" baseline="-25000" dirty="0" smtClean="0">
                <a:solidFill>
                  <a:srgbClr val="000000"/>
                </a:solidFill>
                <a:latin typeface="Arial" pitchFamily="34" charset="0"/>
                <a:ea typeface="ＭＳ Ｐゴシック" charset="0"/>
                <a:cs typeface="Arial" pitchFamily="34" charset="0"/>
              </a:rPr>
              <a:t>2</a:t>
            </a:r>
            <a:endParaRPr lang="en-US" b="1" baseline="-25000" dirty="0">
              <a:solidFill>
                <a:srgbClr val="000000"/>
              </a:solidFill>
              <a:latin typeface="Arial" pitchFamily="34" charset="0"/>
              <a:ea typeface="ＭＳ Ｐゴシック" charset="0"/>
              <a:cs typeface="Arial" pitchFamily="34" charset="0"/>
            </a:endParaRPr>
          </a:p>
        </p:txBody>
      </p:sp>
      <p:sp>
        <p:nvSpPr>
          <p:cNvPr id="12" name="TextBox 11"/>
          <p:cNvSpPr txBox="1"/>
          <p:nvPr/>
        </p:nvSpPr>
        <p:spPr>
          <a:xfrm>
            <a:off x="4155748" y="3391495"/>
            <a:ext cx="777392" cy="461665"/>
          </a:xfrm>
          <a:prstGeom prst="rect">
            <a:avLst/>
          </a:prstGeom>
          <a:noFill/>
        </p:spPr>
        <p:txBody>
          <a:bodyPr wrap="none" rtlCol="0">
            <a:spAutoFit/>
          </a:bodyPr>
          <a:lstStyle/>
          <a:p>
            <a:pPr eaLnBrk="0" hangingPunct="0"/>
            <a:r>
              <a:rPr lang="en-US" b="1" dirty="0" smtClean="0">
                <a:solidFill>
                  <a:srgbClr val="000000"/>
                </a:solidFill>
                <a:latin typeface="Arial" pitchFamily="34" charset="0"/>
                <a:ea typeface="ＭＳ Ｐゴシック" charset="0"/>
                <a:cs typeface="Arial" pitchFamily="34" charset="0"/>
              </a:rPr>
              <a:t>ATP</a:t>
            </a:r>
            <a:endParaRPr lang="en-US" b="1" baseline="30000" dirty="0">
              <a:solidFill>
                <a:srgbClr val="000000"/>
              </a:solidFill>
              <a:latin typeface="Arial" pitchFamily="34" charset="0"/>
              <a:ea typeface="ＭＳ Ｐゴシック" charset="0"/>
              <a:cs typeface="Arial" pitchFamily="34" charset="0"/>
            </a:endParaRPr>
          </a:p>
        </p:txBody>
      </p:sp>
      <p:sp>
        <p:nvSpPr>
          <p:cNvPr id="13" name="TextBox 12"/>
          <p:cNvSpPr txBox="1"/>
          <p:nvPr/>
        </p:nvSpPr>
        <p:spPr>
          <a:xfrm>
            <a:off x="3898030" y="4434184"/>
            <a:ext cx="1281120" cy="461665"/>
          </a:xfrm>
          <a:prstGeom prst="rect">
            <a:avLst/>
          </a:prstGeom>
          <a:noFill/>
        </p:spPr>
        <p:txBody>
          <a:bodyPr wrap="none" rtlCol="0">
            <a:spAutoFit/>
          </a:bodyPr>
          <a:lstStyle/>
          <a:p>
            <a:pPr eaLnBrk="0" hangingPunct="0"/>
            <a:r>
              <a:rPr lang="en-US" b="1" dirty="0" smtClean="0">
                <a:solidFill>
                  <a:srgbClr val="000000"/>
                </a:solidFill>
                <a:latin typeface="Arial" pitchFamily="34" charset="0"/>
                <a:ea typeface="ＭＳ Ｐゴシック" charset="0"/>
                <a:cs typeface="Arial" pitchFamily="34" charset="0"/>
              </a:rPr>
              <a:t>NADPH</a:t>
            </a:r>
            <a:endParaRPr lang="en-US" b="1" baseline="30000" dirty="0">
              <a:solidFill>
                <a:srgbClr val="000000"/>
              </a:solidFill>
              <a:latin typeface="Arial" pitchFamily="34" charset="0"/>
              <a:ea typeface="ＭＳ Ｐゴシック" charset="0"/>
              <a:cs typeface="Arial" pitchFamily="34" charset="0"/>
            </a:endParaRPr>
          </a:p>
        </p:txBody>
      </p:sp>
      <p:sp>
        <p:nvSpPr>
          <p:cNvPr id="14" name="TextBox 13"/>
          <p:cNvSpPr txBox="1"/>
          <p:nvPr/>
        </p:nvSpPr>
        <p:spPr>
          <a:xfrm>
            <a:off x="4180713" y="2531654"/>
            <a:ext cx="364202" cy="461665"/>
          </a:xfrm>
          <a:prstGeom prst="rect">
            <a:avLst/>
          </a:prstGeom>
          <a:noFill/>
        </p:spPr>
        <p:txBody>
          <a:bodyPr wrap="none" rtlCol="0">
            <a:spAutoFit/>
          </a:bodyPr>
          <a:lstStyle/>
          <a:p>
            <a:pPr eaLnBrk="0" hangingPunct="0"/>
            <a:r>
              <a:rPr lang="en-US" b="1" dirty="0" smtClean="0">
                <a:solidFill>
                  <a:srgbClr val="000000"/>
                </a:solidFill>
                <a:latin typeface="Symbol"/>
                <a:ea typeface="ＭＳ Ｐゴシック" charset="0"/>
                <a:cs typeface="Arial" pitchFamily="34" charset="0"/>
              </a:rPr>
              <a:t>+</a:t>
            </a:r>
            <a:endParaRPr lang="en-US" b="1" baseline="30000" dirty="0">
              <a:solidFill>
                <a:srgbClr val="000000"/>
              </a:solidFill>
              <a:latin typeface="Symbol"/>
              <a:ea typeface="ＭＳ Ｐゴシック" charset="0"/>
              <a:cs typeface="Arial" pitchFamily="34" charset="0"/>
            </a:endParaRPr>
          </a:p>
        </p:txBody>
      </p:sp>
      <p:sp>
        <p:nvSpPr>
          <p:cNvPr id="15" name="TextBox 14"/>
          <p:cNvSpPr txBox="1"/>
          <p:nvPr/>
        </p:nvSpPr>
        <p:spPr>
          <a:xfrm>
            <a:off x="4206020" y="4057747"/>
            <a:ext cx="168316" cy="369332"/>
          </a:xfrm>
          <a:prstGeom prst="rect">
            <a:avLst/>
          </a:prstGeom>
          <a:noFill/>
        </p:spPr>
        <p:txBody>
          <a:bodyPr wrap="none" lIns="0" tIns="0" rIns="0" bIns="0" rtlCol="0">
            <a:spAutoFit/>
          </a:bodyPr>
          <a:lstStyle/>
          <a:p>
            <a:pPr eaLnBrk="0" hangingPunct="0"/>
            <a:r>
              <a:rPr lang="en-US" b="1" dirty="0" smtClean="0">
                <a:solidFill>
                  <a:srgbClr val="000000"/>
                </a:solidFill>
                <a:latin typeface="Symbol" pitchFamily="18" charset="2"/>
                <a:ea typeface="ＭＳ Ｐゴシック" charset="0"/>
                <a:cs typeface="Arial" pitchFamily="34" charset="0"/>
                <a:sym typeface="Symbol"/>
              </a:rPr>
              <a:t></a:t>
            </a:r>
            <a:endParaRPr lang="en-US" b="1" dirty="0">
              <a:solidFill>
                <a:srgbClr val="000000"/>
              </a:solidFill>
              <a:latin typeface="Symbol" pitchFamily="18" charset="2"/>
              <a:ea typeface="ＭＳ Ｐゴシック" charset="0"/>
              <a:cs typeface="Arial" pitchFamily="34" charset="0"/>
            </a:endParaRPr>
          </a:p>
        </p:txBody>
      </p:sp>
      <p:sp>
        <p:nvSpPr>
          <p:cNvPr id="16" name="TextBox 15"/>
          <p:cNvSpPr txBox="1"/>
          <p:nvPr/>
        </p:nvSpPr>
        <p:spPr>
          <a:xfrm>
            <a:off x="4679744" y="4064095"/>
            <a:ext cx="168316" cy="369332"/>
          </a:xfrm>
          <a:prstGeom prst="rect">
            <a:avLst/>
          </a:prstGeom>
          <a:noFill/>
        </p:spPr>
        <p:txBody>
          <a:bodyPr wrap="none" lIns="0" tIns="0" rIns="0" bIns="0" rtlCol="0">
            <a:spAutoFit/>
          </a:bodyPr>
          <a:lstStyle/>
          <a:p>
            <a:pPr eaLnBrk="0" hangingPunct="0"/>
            <a:r>
              <a:rPr lang="en-US" b="1" dirty="0" smtClean="0">
                <a:solidFill>
                  <a:srgbClr val="000000"/>
                </a:solidFill>
                <a:latin typeface="Symbol" pitchFamily="18" charset="2"/>
                <a:ea typeface="ＭＳ Ｐゴシック" charset="0"/>
                <a:cs typeface="Arial" pitchFamily="34" charset="0"/>
                <a:sym typeface="Symbol"/>
              </a:rPr>
              <a:t></a:t>
            </a:r>
            <a:endParaRPr lang="en-US" b="1" dirty="0">
              <a:solidFill>
                <a:srgbClr val="000000"/>
              </a:solidFill>
              <a:latin typeface="Symbol" pitchFamily="18" charset="2"/>
              <a:ea typeface="ＭＳ Ｐゴシック" charset="0"/>
              <a:cs typeface="Arial" pitchFamily="34" charset="0"/>
            </a:endParaRPr>
          </a:p>
        </p:txBody>
      </p:sp>
      <p:sp>
        <p:nvSpPr>
          <p:cNvPr id="17" name="TextBox 16"/>
          <p:cNvSpPr txBox="1"/>
          <p:nvPr/>
        </p:nvSpPr>
        <p:spPr>
          <a:xfrm>
            <a:off x="5511462" y="5660588"/>
            <a:ext cx="1056700" cy="461665"/>
          </a:xfrm>
          <a:prstGeom prst="rect">
            <a:avLst/>
          </a:prstGeom>
          <a:noFill/>
        </p:spPr>
        <p:txBody>
          <a:bodyPr wrap="none" rtlCol="0">
            <a:spAutoFit/>
          </a:bodyPr>
          <a:lstStyle/>
          <a:p>
            <a:pPr algn="ctr" eaLnBrk="0" hangingPunct="0"/>
            <a:r>
              <a:rPr lang="en-US"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Sugar</a:t>
            </a:r>
            <a:endParaRPr lang="en-US" b="1" dirty="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endParaRPr>
          </a:p>
        </p:txBody>
      </p:sp>
      <p:sp>
        <p:nvSpPr>
          <p:cNvPr id="18" name="TextBox 17"/>
          <p:cNvSpPr txBox="1"/>
          <p:nvPr/>
        </p:nvSpPr>
        <p:spPr>
          <a:xfrm>
            <a:off x="3037626" y="5520052"/>
            <a:ext cx="352661" cy="369332"/>
          </a:xfrm>
          <a:prstGeom prst="rect">
            <a:avLst/>
          </a:prstGeom>
          <a:noFill/>
        </p:spPr>
        <p:txBody>
          <a:bodyPr wrap="none" lIns="0" tIns="0" rIns="0" bIns="0" rtlCol="0">
            <a:spAutoFit/>
          </a:bodyPr>
          <a:lstStyle/>
          <a:p>
            <a:pPr eaLnBrk="0" hangingPunct="0"/>
            <a:r>
              <a:rPr lang="en-US" b="1" dirty="0" smtClean="0">
                <a:solidFill>
                  <a:srgbClr val="939598"/>
                </a:solidFill>
                <a:latin typeface="Arial" pitchFamily="34" charset="0"/>
                <a:ea typeface="ＭＳ Ｐゴシック" charset="0"/>
                <a:cs typeface="Arial" pitchFamily="34" charset="0"/>
              </a:rPr>
              <a:t>O</a:t>
            </a:r>
            <a:r>
              <a:rPr lang="en-US" b="1" baseline="-25000" dirty="0" smtClean="0">
                <a:solidFill>
                  <a:srgbClr val="939598"/>
                </a:solidFill>
                <a:latin typeface="Arial" pitchFamily="34" charset="0"/>
                <a:ea typeface="ＭＳ Ｐゴシック" charset="0"/>
                <a:cs typeface="Arial" pitchFamily="34" charset="0"/>
              </a:rPr>
              <a:t>2</a:t>
            </a:r>
            <a:endParaRPr lang="en-US" b="1" baseline="-25000" dirty="0">
              <a:solidFill>
                <a:srgbClr val="939598"/>
              </a:solidFill>
              <a:latin typeface="Arial" pitchFamily="34" charset="0"/>
              <a:ea typeface="ＭＳ Ｐゴシック" charset="0"/>
              <a:cs typeface="Arial" pitchFamily="34" charset="0"/>
            </a:endParaRPr>
          </a:p>
        </p:txBody>
      </p:sp>
    </p:spTree>
    <p:extLst>
      <p:ext uri="{BB962C8B-B14F-4D97-AF65-F5344CB8AC3E}">
        <p14:creationId xmlns:p14="http://schemas.microsoft.com/office/powerpoint/2010/main" val="42293515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743712"/>
            <a:ext cx="8546592" cy="5370576"/>
          </a:xfrm>
          <a:prstGeom prst="rect">
            <a:avLst/>
          </a:prstGeom>
        </p:spPr>
      </p:pic>
      <p:sp>
        <p:nvSpPr>
          <p:cNvPr id="3" name="TextBox 2"/>
          <p:cNvSpPr txBox="1"/>
          <p:nvPr/>
        </p:nvSpPr>
        <p:spPr>
          <a:xfrm>
            <a:off x="2781300" y="692912"/>
            <a:ext cx="1467068" cy="370101"/>
          </a:xfrm>
          <a:prstGeom prst="rect">
            <a:avLst/>
          </a:prstGeom>
          <a:noFill/>
        </p:spPr>
        <p:txBody>
          <a:bodyPr wrap="none" rtlCol="0">
            <a:spAutoFit/>
          </a:bodyPr>
          <a:lstStyle/>
          <a:p>
            <a:pPr eaLnBrk="0" hangingPunct="0"/>
            <a:r>
              <a:rPr lang="en-US" sz="1805" b="1" dirty="0">
                <a:solidFill>
                  <a:srgbClr val="000000"/>
                </a:solidFill>
                <a:latin typeface="Arial" pitchFamily="34" charset="0"/>
                <a:ea typeface="ＭＳ Ｐゴシック" charset="0"/>
                <a:cs typeface="Arial" pitchFamily="34" charset="0"/>
              </a:rPr>
              <a:t>Chloroplast</a:t>
            </a:r>
          </a:p>
        </p:txBody>
      </p:sp>
      <p:sp>
        <p:nvSpPr>
          <p:cNvPr id="5" name="TextBox 4"/>
          <p:cNvSpPr txBox="1"/>
          <p:nvPr/>
        </p:nvSpPr>
        <p:spPr>
          <a:xfrm>
            <a:off x="1066800" y="1434961"/>
            <a:ext cx="748923" cy="370101"/>
          </a:xfrm>
          <a:prstGeom prst="rect">
            <a:avLst/>
          </a:prstGeom>
          <a:noFill/>
        </p:spPr>
        <p:txBody>
          <a:bodyPr wrap="none" rtlCol="0">
            <a:spAutoFit/>
          </a:bodyPr>
          <a:lstStyle/>
          <a:p>
            <a:pPr eaLnBrk="0" hangingPunct="0"/>
            <a:r>
              <a:rPr lang="en-US" sz="1805" b="1" dirty="0">
                <a:solidFill>
                  <a:srgbClr val="000000"/>
                </a:solidFill>
                <a:latin typeface="Arial" pitchFamily="34" charset="0"/>
                <a:ea typeface="ＭＳ Ｐゴシック" charset="0"/>
                <a:cs typeface="Arial" pitchFamily="34" charset="0"/>
              </a:rPr>
              <a:t>Light</a:t>
            </a:r>
          </a:p>
        </p:txBody>
      </p:sp>
      <p:sp>
        <p:nvSpPr>
          <p:cNvPr id="6" name="TextBox 5"/>
          <p:cNvSpPr txBox="1"/>
          <p:nvPr/>
        </p:nvSpPr>
        <p:spPr>
          <a:xfrm>
            <a:off x="247904" y="2070100"/>
            <a:ext cx="1326004" cy="647870"/>
          </a:xfrm>
          <a:prstGeom prst="rect">
            <a:avLst/>
          </a:prstGeom>
          <a:noFill/>
        </p:spPr>
        <p:txBody>
          <a:bodyPr wrap="none" rtlCol="0">
            <a:spAutoFit/>
          </a:bodyPr>
          <a:lstStyle/>
          <a:p>
            <a:pPr eaLnBrk="0" hangingPunct="0"/>
            <a:r>
              <a:rPr lang="en-US" sz="1805" b="1" dirty="0">
                <a:solidFill>
                  <a:srgbClr val="000000"/>
                </a:solidFill>
                <a:latin typeface="Arial" pitchFamily="34" charset="0"/>
                <a:ea typeface="ＭＳ Ｐゴシック" charset="0"/>
                <a:cs typeface="Arial" pitchFamily="34" charset="0"/>
              </a:rPr>
              <a:t>Stack </a:t>
            </a:r>
            <a:r>
              <a:rPr lang="en-US" sz="1805" b="1" dirty="0" smtClean="0">
                <a:solidFill>
                  <a:srgbClr val="000000"/>
                </a:solidFill>
                <a:latin typeface="Arial" pitchFamily="34" charset="0"/>
                <a:ea typeface="ＭＳ Ｐゴシック" charset="0"/>
                <a:cs typeface="Arial" pitchFamily="34" charset="0"/>
              </a:rPr>
              <a:t>of</a:t>
            </a:r>
          </a:p>
          <a:p>
            <a:pPr eaLnBrk="0" hangingPunct="0"/>
            <a:r>
              <a:rPr lang="en-US" sz="1805" b="1" dirty="0" smtClean="0">
                <a:solidFill>
                  <a:srgbClr val="000000"/>
                </a:solidFill>
                <a:latin typeface="Arial" pitchFamily="34" charset="0"/>
                <a:ea typeface="ＭＳ Ｐゴシック" charset="0"/>
                <a:cs typeface="Arial" pitchFamily="34" charset="0"/>
              </a:rPr>
              <a:t>thylakoids</a:t>
            </a:r>
            <a:endParaRPr lang="en-US" sz="1805" b="1" dirty="0">
              <a:solidFill>
                <a:srgbClr val="000000"/>
              </a:solidFill>
              <a:latin typeface="Arial" pitchFamily="34" charset="0"/>
              <a:ea typeface="ＭＳ Ｐゴシック" charset="0"/>
              <a:cs typeface="Arial" pitchFamily="34" charset="0"/>
            </a:endParaRPr>
          </a:p>
        </p:txBody>
      </p:sp>
      <p:sp>
        <p:nvSpPr>
          <p:cNvPr id="7" name="TextBox 6"/>
          <p:cNvSpPr txBox="1"/>
          <p:nvPr/>
        </p:nvSpPr>
        <p:spPr>
          <a:xfrm>
            <a:off x="5814745" y="2271669"/>
            <a:ext cx="979755" cy="370101"/>
          </a:xfrm>
          <a:prstGeom prst="rect">
            <a:avLst/>
          </a:prstGeom>
          <a:noFill/>
        </p:spPr>
        <p:txBody>
          <a:bodyPr wrap="none" rtlCol="0">
            <a:spAutoFit/>
          </a:bodyPr>
          <a:lstStyle/>
          <a:p>
            <a:pPr eaLnBrk="0" hangingPunct="0"/>
            <a:r>
              <a:rPr lang="en-US" sz="1805" b="1" dirty="0" err="1">
                <a:solidFill>
                  <a:srgbClr val="000000"/>
                </a:solidFill>
                <a:latin typeface="Arial" pitchFamily="34" charset="0"/>
                <a:ea typeface="ＭＳ Ｐゴシック" charset="0"/>
                <a:cs typeface="Arial" pitchFamily="34" charset="0"/>
              </a:rPr>
              <a:t>Stroma</a:t>
            </a:r>
            <a:endParaRPr lang="en-US" sz="1805" b="1" dirty="0">
              <a:solidFill>
                <a:srgbClr val="000000"/>
              </a:solidFill>
              <a:latin typeface="Arial" pitchFamily="34" charset="0"/>
              <a:ea typeface="ＭＳ Ｐゴシック" charset="0"/>
              <a:cs typeface="Arial" pitchFamily="34" charset="0"/>
            </a:endParaRPr>
          </a:p>
        </p:txBody>
      </p:sp>
      <p:sp>
        <p:nvSpPr>
          <p:cNvPr id="8" name="TextBox 7"/>
          <p:cNvSpPr txBox="1"/>
          <p:nvPr/>
        </p:nvSpPr>
        <p:spPr>
          <a:xfrm>
            <a:off x="5744023" y="4623664"/>
            <a:ext cx="3177473" cy="1481175"/>
          </a:xfrm>
          <a:prstGeom prst="rect">
            <a:avLst/>
          </a:prstGeom>
          <a:noFill/>
        </p:spPr>
        <p:txBody>
          <a:bodyPr wrap="none" rtlCol="0">
            <a:spAutoFit/>
          </a:bodyPr>
          <a:lstStyle/>
          <a:p>
            <a:pPr eaLnBrk="0" hangingPunct="0"/>
            <a:r>
              <a:rPr lang="en-US" sz="1805" b="1" dirty="0">
                <a:solidFill>
                  <a:srgbClr val="000000"/>
                </a:solidFill>
                <a:latin typeface="Arial" pitchFamily="34" charset="0"/>
                <a:ea typeface="ＭＳ Ｐゴシック" charset="0"/>
                <a:cs typeface="Arial" pitchFamily="34" charset="0"/>
              </a:rPr>
              <a:t>Sugar used </a:t>
            </a:r>
            <a:r>
              <a:rPr lang="en-US" sz="1805" b="1" dirty="0" smtClean="0">
                <a:solidFill>
                  <a:srgbClr val="000000"/>
                </a:solidFill>
                <a:latin typeface="Arial" pitchFamily="34" charset="0"/>
                <a:ea typeface="ＭＳ Ｐゴシック" charset="0"/>
                <a:cs typeface="Arial" pitchFamily="34" charset="0"/>
              </a:rPr>
              <a:t>for</a:t>
            </a:r>
          </a:p>
          <a:p>
            <a:pPr eaLnBrk="0" hangingPunct="0"/>
            <a:r>
              <a:rPr lang="en-US" sz="1805" b="1" dirty="0" smtClean="0">
                <a:solidFill>
                  <a:srgbClr val="000000"/>
                </a:solidFill>
                <a:latin typeface="Arial" pitchFamily="34" charset="0"/>
                <a:ea typeface="ＭＳ Ｐゴシック" charset="0"/>
                <a:cs typeface="Arial" pitchFamily="34" charset="0"/>
              </a:rPr>
              <a:t>• </a:t>
            </a:r>
            <a:r>
              <a:rPr lang="en-US" sz="1805" b="1" dirty="0">
                <a:solidFill>
                  <a:srgbClr val="000000"/>
                </a:solidFill>
                <a:latin typeface="Arial" pitchFamily="34" charset="0"/>
                <a:ea typeface="ＭＳ Ｐゴシック" charset="0"/>
                <a:cs typeface="Arial" pitchFamily="34" charset="0"/>
              </a:rPr>
              <a:t>cellular </a:t>
            </a:r>
            <a:r>
              <a:rPr lang="en-US" sz="1805" b="1" dirty="0" smtClean="0">
                <a:solidFill>
                  <a:srgbClr val="000000"/>
                </a:solidFill>
                <a:latin typeface="Arial" pitchFamily="34" charset="0"/>
                <a:ea typeface="ＭＳ Ｐゴシック" charset="0"/>
                <a:cs typeface="Arial" pitchFamily="34" charset="0"/>
              </a:rPr>
              <a:t>respiration</a:t>
            </a:r>
          </a:p>
          <a:p>
            <a:pPr eaLnBrk="0" hangingPunct="0"/>
            <a:r>
              <a:rPr lang="en-US" sz="1805" b="1" dirty="0" smtClean="0">
                <a:solidFill>
                  <a:srgbClr val="000000"/>
                </a:solidFill>
                <a:latin typeface="Arial" pitchFamily="34" charset="0"/>
                <a:ea typeface="ＭＳ Ｐゴシック" charset="0"/>
                <a:cs typeface="Arial" pitchFamily="34" charset="0"/>
              </a:rPr>
              <a:t>• cellulose</a:t>
            </a:r>
          </a:p>
          <a:p>
            <a:pPr eaLnBrk="0" hangingPunct="0"/>
            <a:r>
              <a:rPr lang="en-US" sz="1805" b="1" dirty="0" smtClean="0">
                <a:solidFill>
                  <a:srgbClr val="000000"/>
                </a:solidFill>
                <a:latin typeface="Arial" pitchFamily="34" charset="0"/>
                <a:ea typeface="ＭＳ Ｐゴシック" charset="0"/>
                <a:cs typeface="Arial" pitchFamily="34" charset="0"/>
              </a:rPr>
              <a:t>• starch</a:t>
            </a:r>
          </a:p>
          <a:p>
            <a:pPr eaLnBrk="0" hangingPunct="0"/>
            <a:r>
              <a:rPr lang="en-US" sz="1805" b="1" dirty="0" smtClean="0">
                <a:solidFill>
                  <a:srgbClr val="000000"/>
                </a:solidFill>
                <a:latin typeface="Arial" pitchFamily="34" charset="0"/>
                <a:ea typeface="ＭＳ Ｐゴシック" charset="0"/>
                <a:cs typeface="Arial" pitchFamily="34" charset="0"/>
              </a:rPr>
              <a:t>• </a:t>
            </a:r>
            <a:r>
              <a:rPr lang="en-US" sz="1805" b="1" dirty="0">
                <a:solidFill>
                  <a:srgbClr val="000000"/>
                </a:solidFill>
                <a:latin typeface="Arial" pitchFamily="34" charset="0"/>
                <a:ea typeface="ＭＳ Ｐゴシック" charset="0"/>
                <a:cs typeface="Arial" pitchFamily="34" charset="0"/>
              </a:rPr>
              <a:t>other organic compounds</a:t>
            </a:r>
          </a:p>
        </p:txBody>
      </p:sp>
      <p:sp>
        <p:nvSpPr>
          <p:cNvPr id="9" name="TextBox 8"/>
          <p:cNvSpPr txBox="1"/>
          <p:nvPr/>
        </p:nvSpPr>
        <p:spPr>
          <a:xfrm>
            <a:off x="4152654" y="5336373"/>
            <a:ext cx="838691" cy="370101"/>
          </a:xfrm>
          <a:prstGeom prst="rect">
            <a:avLst/>
          </a:prstGeom>
          <a:noFill/>
        </p:spPr>
        <p:txBody>
          <a:bodyPr wrap="none" rtlCol="0">
            <a:spAutoFit/>
          </a:bodyPr>
          <a:lstStyle/>
          <a:p>
            <a:pPr eaLnBrk="0" hangingPunct="0"/>
            <a:r>
              <a:rPr lang="en-US" sz="1805" b="1" dirty="0">
                <a:solidFill>
                  <a:srgbClr val="FFFFFF"/>
                </a:solidFill>
                <a:latin typeface="Arial" pitchFamily="34" charset="0"/>
                <a:ea typeface="ＭＳ Ｐゴシック" charset="0"/>
                <a:cs typeface="Arial" pitchFamily="34" charset="0"/>
              </a:rPr>
              <a:t>Sugar</a:t>
            </a:r>
          </a:p>
        </p:txBody>
      </p:sp>
      <p:sp>
        <p:nvSpPr>
          <p:cNvPr id="10" name="TextBox 9"/>
          <p:cNvSpPr txBox="1"/>
          <p:nvPr/>
        </p:nvSpPr>
        <p:spPr>
          <a:xfrm>
            <a:off x="1697929" y="3054265"/>
            <a:ext cx="1210588" cy="647870"/>
          </a:xfrm>
          <a:prstGeom prst="rect">
            <a:avLst/>
          </a:prstGeom>
          <a:noFill/>
        </p:spPr>
        <p:txBody>
          <a:bodyPr wrap="none" rtlCol="0">
            <a:spAutoFit/>
          </a:bodyPr>
          <a:lstStyle/>
          <a:p>
            <a:pPr algn="ctr" eaLnBrk="0" hangingPunct="0"/>
            <a:r>
              <a:rPr lang="en-US" sz="1805" b="1" dirty="0" smtClean="0">
                <a:solidFill>
                  <a:srgbClr val="FFFFFF"/>
                </a:solidFill>
                <a:latin typeface="Arial" pitchFamily="34" charset="0"/>
                <a:ea typeface="ＭＳ Ｐゴシック" charset="0"/>
                <a:cs typeface="Arial" pitchFamily="34" charset="0"/>
              </a:rPr>
              <a:t>Light</a:t>
            </a:r>
          </a:p>
          <a:p>
            <a:pPr algn="ctr" eaLnBrk="0" hangingPunct="0"/>
            <a:r>
              <a:rPr lang="en-US" sz="1805" b="1" dirty="0" smtClean="0">
                <a:solidFill>
                  <a:srgbClr val="FFFFFF"/>
                </a:solidFill>
                <a:latin typeface="Arial" pitchFamily="34" charset="0"/>
                <a:ea typeface="ＭＳ Ｐゴシック" charset="0"/>
                <a:cs typeface="Arial" pitchFamily="34" charset="0"/>
              </a:rPr>
              <a:t>reactions</a:t>
            </a:r>
            <a:endParaRPr lang="en-US" sz="1805" b="1" dirty="0">
              <a:solidFill>
                <a:srgbClr val="FFFFFF"/>
              </a:solidFill>
              <a:latin typeface="Arial" pitchFamily="34" charset="0"/>
              <a:ea typeface="ＭＳ Ｐゴシック" charset="0"/>
              <a:cs typeface="Arial" pitchFamily="34" charset="0"/>
            </a:endParaRPr>
          </a:p>
        </p:txBody>
      </p:sp>
      <p:sp>
        <p:nvSpPr>
          <p:cNvPr id="11" name="TextBox 10"/>
          <p:cNvSpPr txBox="1"/>
          <p:nvPr/>
        </p:nvSpPr>
        <p:spPr>
          <a:xfrm>
            <a:off x="3061575" y="2597405"/>
            <a:ext cx="671979" cy="370101"/>
          </a:xfrm>
          <a:prstGeom prst="rect">
            <a:avLst/>
          </a:prstGeom>
          <a:noFill/>
        </p:spPr>
        <p:txBody>
          <a:bodyPr wrap="none" rtlCol="0">
            <a:spAutoFit/>
          </a:bodyPr>
          <a:lstStyle/>
          <a:p>
            <a:pPr eaLnBrk="0" hangingPunct="0"/>
            <a:r>
              <a:rPr lang="en-US" sz="1805" b="1" dirty="0">
                <a:solidFill>
                  <a:srgbClr val="000000"/>
                </a:solidFill>
                <a:latin typeface="Arial" pitchFamily="34" charset="0"/>
                <a:ea typeface="ＭＳ Ｐゴシック" charset="0"/>
                <a:cs typeface="Arial" pitchFamily="34" charset="0"/>
              </a:rPr>
              <a:t>ADP</a:t>
            </a:r>
          </a:p>
        </p:txBody>
      </p:sp>
      <p:sp>
        <p:nvSpPr>
          <p:cNvPr id="12" name="TextBox 11"/>
          <p:cNvSpPr txBox="1"/>
          <p:nvPr/>
        </p:nvSpPr>
        <p:spPr>
          <a:xfrm>
            <a:off x="3069514" y="3555184"/>
            <a:ext cx="629147" cy="370101"/>
          </a:xfrm>
          <a:prstGeom prst="rect">
            <a:avLst/>
          </a:prstGeom>
          <a:noFill/>
        </p:spPr>
        <p:txBody>
          <a:bodyPr wrap="none" rtlCol="0">
            <a:spAutoFit/>
          </a:bodyPr>
          <a:lstStyle/>
          <a:p>
            <a:pPr eaLnBrk="0" hangingPunct="0"/>
            <a:r>
              <a:rPr lang="en-US" sz="1805" b="1" dirty="0" smtClean="0">
                <a:solidFill>
                  <a:srgbClr val="000000"/>
                </a:solidFill>
                <a:latin typeface="Arial" pitchFamily="34" charset="0"/>
                <a:ea typeface="ＭＳ Ｐゴシック" charset="0"/>
                <a:cs typeface="Arial" pitchFamily="34" charset="0"/>
              </a:rPr>
              <a:t>ATP</a:t>
            </a:r>
            <a:endParaRPr lang="en-US" sz="1805" b="1" dirty="0">
              <a:solidFill>
                <a:srgbClr val="000000"/>
              </a:solidFill>
              <a:latin typeface="Arial" pitchFamily="34" charset="0"/>
              <a:ea typeface="ＭＳ Ｐゴシック" charset="0"/>
              <a:cs typeface="Arial" pitchFamily="34" charset="0"/>
            </a:endParaRPr>
          </a:p>
        </p:txBody>
      </p:sp>
      <p:sp>
        <p:nvSpPr>
          <p:cNvPr id="13" name="TextBox 12"/>
          <p:cNvSpPr txBox="1"/>
          <p:nvPr/>
        </p:nvSpPr>
        <p:spPr>
          <a:xfrm>
            <a:off x="3456682" y="2932714"/>
            <a:ext cx="153888" cy="277768"/>
          </a:xfrm>
          <a:prstGeom prst="rect">
            <a:avLst/>
          </a:prstGeom>
          <a:noFill/>
        </p:spPr>
        <p:txBody>
          <a:bodyPr wrap="none" lIns="0" tIns="0" rIns="0" bIns="0" rtlCol="0">
            <a:spAutoFit/>
          </a:bodyPr>
          <a:lstStyle/>
          <a:p>
            <a:pPr eaLnBrk="0" hangingPunct="0"/>
            <a:r>
              <a:rPr lang="en-US" sz="1805" b="1" dirty="0" smtClean="0">
                <a:solidFill>
                  <a:srgbClr val="000000"/>
                </a:solidFill>
                <a:latin typeface="Arial" pitchFamily="34" charset="0"/>
                <a:ea typeface="ＭＳ Ｐゴシック" charset="0"/>
                <a:cs typeface="Arial" pitchFamily="34" charset="0"/>
              </a:rPr>
              <a:t>P</a:t>
            </a:r>
            <a:endParaRPr lang="en-US" sz="1805" b="1" dirty="0">
              <a:solidFill>
                <a:srgbClr val="000000"/>
              </a:solidFill>
              <a:latin typeface="Arial" pitchFamily="34" charset="0"/>
              <a:ea typeface="ＭＳ Ｐゴシック" charset="0"/>
              <a:cs typeface="Arial" pitchFamily="34" charset="0"/>
            </a:endParaRPr>
          </a:p>
        </p:txBody>
      </p:sp>
      <p:sp>
        <p:nvSpPr>
          <p:cNvPr id="14" name="TextBox 13"/>
          <p:cNvSpPr txBox="1"/>
          <p:nvPr/>
        </p:nvSpPr>
        <p:spPr>
          <a:xfrm>
            <a:off x="2868595" y="2196284"/>
            <a:ext cx="928459" cy="370101"/>
          </a:xfrm>
          <a:prstGeom prst="rect">
            <a:avLst/>
          </a:prstGeom>
          <a:noFill/>
        </p:spPr>
        <p:txBody>
          <a:bodyPr wrap="none" rtlCol="0">
            <a:spAutoFit/>
          </a:bodyPr>
          <a:lstStyle/>
          <a:p>
            <a:pPr eaLnBrk="0" hangingPunct="0"/>
            <a:r>
              <a:rPr lang="en-US" sz="1805" b="1" dirty="0" smtClean="0">
                <a:solidFill>
                  <a:srgbClr val="000000"/>
                </a:solidFill>
                <a:latin typeface="Arial" pitchFamily="34" charset="0"/>
                <a:ea typeface="ＭＳ Ｐゴシック" charset="0"/>
                <a:cs typeface="Arial" pitchFamily="34" charset="0"/>
              </a:rPr>
              <a:t>NADP</a:t>
            </a:r>
            <a:r>
              <a:rPr lang="en-US" sz="1805" b="1" baseline="30000" dirty="0" smtClean="0">
                <a:solidFill>
                  <a:srgbClr val="000000"/>
                </a:solidFill>
                <a:latin typeface="Symbol"/>
                <a:ea typeface="ＭＳ Ｐゴシック" charset="0"/>
                <a:cs typeface="Arial" pitchFamily="34" charset="0"/>
              </a:rPr>
              <a:t>+</a:t>
            </a:r>
            <a:endParaRPr lang="en-US" sz="1805" b="1" baseline="30000" dirty="0">
              <a:solidFill>
                <a:srgbClr val="000000"/>
              </a:solidFill>
              <a:latin typeface="Symbol"/>
              <a:ea typeface="ＭＳ Ｐゴシック" charset="0"/>
              <a:cs typeface="Arial" pitchFamily="34" charset="0"/>
            </a:endParaRPr>
          </a:p>
        </p:txBody>
      </p:sp>
      <p:sp>
        <p:nvSpPr>
          <p:cNvPr id="15" name="TextBox 14"/>
          <p:cNvSpPr txBox="1"/>
          <p:nvPr/>
        </p:nvSpPr>
        <p:spPr>
          <a:xfrm>
            <a:off x="2921217" y="4257350"/>
            <a:ext cx="1005403" cy="370101"/>
          </a:xfrm>
          <a:prstGeom prst="rect">
            <a:avLst/>
          </a:prstGeom>
          <a:noFill/>
        </p:spPr>
        <p:txBody>
          <a:bodyPr wrap="none" rtlCol="0">
            <a:spAutoFit/>
          </a:bodyPr>
          <a:lstStyle/>
          <a:p>
            <a:pPr eaLnBrk="0" hangingPunct="0"/>
            <a:r>
              <a:rPr lang="en-US" sz="1805" b="1" dirty="0" smtClean="0">
                <a:solidFill>
                  <a:srgbClr val="000000"/>
                </a:solidFill>
                <a:latin typeface="Arial" pitchFamily="34" charset="0"/>
                <a:ea typeface="ＭＳ Ｐゴシック" charset="0"/>
                <a:cs typeface="Arial" pitchFamily="34" charset="0"/>
              </a:rPr>
              <a:t>NADPH</a:t>
            </a:r>
            <a:endParaRPr lang="en-US" sz="1805" b="1" baseline="30000" dirty="0">
              <a:solidFill>
                <a:srgbClr val="000000"/>
              </a:solidFill>
              <a:latin typeface="Arial" pitchFamily="34" charset="0"/>
              <a:ea typeface="ＭＳ Ｐゴシック" charset="0"/>
              <a:cs typeface="Arial" pitchFamily="34" charset="0"/>
            </a:endParaRPr>
          </a:p>
        </p:txBody>
      </p:sp>
      <p:sp>
        <p:nvSpPr>
          <p:cNvPr id="17" name="TextBox 16"/>
          <p:cNvSpPr txBox="1"/>
          <p:nvPr/>
        </p:nvSpPr>
        <p:spPr>
          <a:xfrm>
            <a:off x="2115134" y="1469886"/>
            <a:ext cx="432811" cy="277768"/>
          </a:xfrm>
          <a:prstGeom prst="rect">
            <a:avLst/>
          </a:prstGeom>
          <a:noFill/>
        </p:spPr>
        <p:txBody>
          <a:bodyPr wrap="none" lIns="0" tIns="0" rIns="0" bIns="0" rtlCol="0">
            <a:spAutoFit/>
          </a:bodyPr>
          <a:lstStyle/>
          <a:p>
            <a:pPr eaLnBrk="0" hangingPunct="0"/>
            <a:r>
              <a:rPr lang="en-US" sz="1805" b="1" dirty="0" smtClean="0">
                <a:solidFill>
                  <a:srgbClr val="FFFFFF"/>
                </a:solidFill>
                <a:latin typeface="Arial" pitchFamily="34" charset="0"/>
                <a:ea typeface="ＭＳ Ｐゴシック" charset="0"/>
                <a:cs typeface="Arial" pitchFamily="34" charset="0"/>
              </a:rPr>
              <a:t>H</a:t>
            </a:r>
            <a:r>
              <a:rPr lang="en-US" sz="1805" b="1" baseline="-25000" dirty="0" smtClean="0">
                <a:solidFill>
                  <a:srgbClr val="FFFFFF"/>
                </a:solidFill>
                <a:latin typeface="Arial" pitchFamily="34" charset="0"/>
                <a:ea typeface="ＭＳ Ｐゴシック" charset="0"/>
                <a:cs typeface="Arial" pitchFamily="34" charset="0"/>
              </a:rPr>
              <a:t>2</a:t>
            </a:r>
            <a:r>
              <a:rPr lang="en-US" sz="1805" b="1" dirty="0" smtClean="0">
                <a:solidFill>
                  <a:srgbClr val="FFFFFF"/>
                </a:solidFill>
                <a:latin typeface="Arial" pitchFamily="34" charset="0"/>
                <a:ea typeface="ＭＳ Ｐゴシック" charset="0"/>
                <a:cs typeface="Arial" pitchFamily="34" charset="0"/>
              </a:rPr>
              <a:t>O</a:t>
            </a:r>
            <a:endParaRPr lang="en-US" sz="1805" b="1" dirty="0">
              <a:solidFill>
                <a:srgbClr val="FFFFFF"/>
              </a:solidFill>
              <a:latin typeface="Arial" pitchFamily="34" charset="0"/>
              <a:ea typeface="ＭＳ Ｐゴシック" charset="0"/>
              <a:cs typeface="Arial" pitchFamily="34" charset="0"/>
            </a:endParaRPr>
          </a:p>
        </p:txBody>
      </p:sp>
      <p:sp>
        <p:nvSpPr>
          <p:cNvPr id="18" name="TextBox 17"/>
          <p:cNvSpPr txBox="1"/>
          <p:nvPr/>
        </p:nvSpPr>
        <p:spPr>
          <a:xfrm>
            <a:off x="3081740" y="2905191"/>
            <a:ext cx="319318" cy="370101"/>
          </a:xfrm>
          <a:prstGeom prst="rect">
            <a:avLst/>
          </a:prstGeom>
          <a:noFill/>
        </p:spPr>
        <p:txBody>
          <a:bodyPr wrap="none" rtlCol="0">
            <a:spAutoFit/>
          </a:bodyPr>
          <a:lstStyle/>
          <a:p>
            <a:pPr eaLnBrk="0" hangingPunct="0"/>
            <a:r>
              <a:rPr lang="en-US" sz="1805" b="1" smtClean="0">
                <a:solidFill>
                  <a:srgbClr val="000000"/>
                </a:solidFill>
                <a:latin typeface="Symbol"/>
                <a:ea typeface="ＭＳ Ｐゴシック" charset="0"/>
                <a:cs typeface="Arial" pitchFamily="34" charset="0"/>
              </a:rPr>
              <a:t>+</a:t>
            </a:r>
            <a:endParaRPr lang="en-US" sz="1805" b="1" dirty="0">
              <a:solidFill>
                <a:srgbClr val="000000"/>
              </a:solidFill>
              <a:latin typeface="Symbol"/>
              <a:ea typeface="ＭＳ Ｐゴシック" charset="0"/>
              <a:cs typeface="Arial" pitchFamily="34" charset="0"/>
            </a:endParaRPr>
          </a:p>
        </p:txBody>
      </p:sp>
      <p:sp>
        <p:nvSpPr>
          <p:cNvPr id="19" name="TextBox 18"/>
          <p:cNvSpPr txBox="1"/>
          <p:nvPr/>
        </p:nvSpPr>
        <p:spPr>
          <a:xfrm>
            <a:off x="3124987" y="3997040"/>
            <a:ext cx="126638" cy="277768"/>
          </a:xfrm>
          <a:prstGeom prst="rect">
            <a:avLst/>
          </a:prstGeom>
          <a:noFill/>
        </p:spPr>
        <p:txBody>
          <a:bodyPr wrap="none" lIns="0" tIns="0" rIns="0" bIns="0" rtlCol="0">
            <a:spAutoFit/>
          </a:bodyPr>
          <a:lstStyle/>
          <a:p>
            <a:pPr eaLnBrk="0" hangingPunct="0"/>
            <a:r>
              <a:rPr lang="en-US" sz="1805" b="1" dirty="0" smtClean="0">
                <a:solidFill>
                  <a:srgbClr val="000000"/>
                </a:solidFill>
                <a:latin typeface="Symbol" pitchFamily="18" charset="2"/>
                <a:ea typeface="ＭＳ Ｐゴシック" charset="0"/>
                <a:cs typeface="Arial" pitchFamily="34" charset="0"/>
                <a:sym typeface="Symbol"/>
              </a:rPr>
              <a:t></a:t>
            </a:r>
            <a:endParaRPr lang="en-US" sz="1805" b="1" dirty="0">
              <a:solidFill>
                <a:srgbClr val="000000"/>
              </a:solidFill>
              <a:latin typeface="Symbol" pitchFamily="18" charset="2"/>
              <a:ea typeface="ＭＳ Ｐゴシック" charset="0"/>
              <a:cs typeface="Arial" pitchFamily="34" charset="0"/>
            </a:endParaRPr>
          </a:p>
        </p:txBody>
      </p:sp>
      <p:sp>
        <p:nvSpPr>
          <p:cNvPr id="20" name="TextBox 19"/>
          <p:cNvSpPr txBox="1"/>
          <p:nvPr/>
        </p:nvSpPr>
        <p:spPr>
          <a:xfrm>
            <a:off x="3584086" y="3995770"/>
            <a:ext cx="126638" cy="277768"/>
          </a:xfrm>
          <a:prstGeom prst="rect">
            <a:avLst/>
          </a:prstGeom>
          <a:noFill/>
        </p:spPr>
        <p:txBody>
          <a:bodyPr wrap="none" lIns="0" tIns="0" rIns="0" bIns="0" rtlCol="0">
            <a:spAutoFit/>
          </a:bodyPr>
          <a:lstStyle/>
          <a:p>
            <a:pPr eaLnBrk="0" hangingPunct="0"/>
            <a:r>
              <a:rPr lang="en-US" sz="1805" b="1" dirty="0" smtClean="0">
                <a:solidFill>
                  <a:srgbClr val="000000"/>
                </a:solidFill>
                <a:latin typeface="Symbol" pitchFamily="18" charset="2"/>
                <a:ea typeface="ＭＳ Ｐゴシック" charset="0"/>
                <a:cs typeface="Arial" pitchFamily="34" charset="0"/>
                <a:sym typeface="Symbol"/>
              </a:rPr>
              <a:t></a:t>
            </a:r>
            <a:endParaRPr lang="en-US" sz="1805" b="1" dirty="0">
              <a:solidFill>
                <a:srgbClr val="000000"/>
              </a:solidFill>
              <a:latin typeface="Symbol" pitchFamily="18" charset="2"/>
              <a:ea typeface="ＭＳ Ｐゴシック" charset="0"/>
              <a:cs typeface="Arial" pitchFamily="34" charset="0"/>
            </a:endParaRPr>
          </a:p>
        </p:txBody>
      </p:sp>
      <p:sp>
        <p:nvSpPr>
          <p:cNvPr id="21" name="TextBox 20"/>
          <p:cNvSpPr txBox="1"/>
          <p:nvPr/>
        </p:nvSpPr>
        <p:spPr>
          <a:xfrm>
            <a:off x="4399704" y="1338671"/>
            <a:ext cx="432811" cy="277768"/>
          </a:xfrm>
          <a:prstGeom prst="rect">
            <a:avLst/>
          </a:prstGeom>
          <a:noFill/>
        </p:spPr>
        <p:txBody>
          <a:bodyPr wrap="none" lIns="0" tIns="0" rIns="0" bIns="0" rtlCol="0">
            <a:spAutoFit/>
          </a:bodyPr>
          <a:lstStyle/>
          <a:p>
            <a:pPr eaLnBrk="0" hangingPunct="0"/>
            <a:r>
              <a:rPr lang="en-US" sz="1805" b="1" dirty="0" smtClean="0">
                <a:solidFill>
                  <a:srgbClr val="000000"/>
                </a:solidFill>
                <a:latin typeface="Arial" pitchFamily="34" charset="0"/>
                <a:ea typeface="ＭＳ Ｐゴシック" charset="0"/>
                <a:cs typeface="Arial" pitchFamily="34" charset="0"/>
              </a:rPr>
              <a:t>CO</a:t>
            </a:r>
            <a:r>
              <a:rPr lang="en-US" sz="1805" b="1" baseline="-25000" dirty="0" smtClean="0">
                <a:solidFill>
                  <a:srgbClr val="000000"/>
                </a:solidFill>
                <a:latin typeface="Arial" pitchFamily="34" charset="0"/>
                <a:ea typeface="ＭＳ Ｐゴシック" charset="0"/>
                <a:cs typeface="Arial" pitchFamily="34" charset="0"/>
              </a:rPr>
              <a:t>2</a:t>
            </a:r>
            <a:endParaRPr lang="en-US" sz="1805" b="1" baseline="-25000" dirty="0">
              <a:solidFill>
                <a:srgbClr val="000000"/>
              </a:solidFill>
              <a:latin typeface="Arial" pitchFamily="34" charset="0"/>
              <a:ea typeface="ＭＳ Ｐゴシック" charset="0"/>
              <a:cs typeface="Arial" pitchFamily="34" charset="0"/>
            </a:endParaRPr>
          </a:p>
        </p:txBody>
      </p:sp>
      <p:sp>
        <p:nvSpPr>
          <p:cNvPr id="22" name="Freeform 21"/>
          <p:cNvSpPr/>
          <p:nvPr/>
        </p:nvSpPr>
        <p:spPr bwMode="auto">
          <a:xfrm>
            <a:off x="3512820" y="1059180"/>
            <a:ext cx="0" cy="723900"/>
          </a:xfrm>
          <a:custGeom>
            <a:avLst/>
            <a:gdLst>
              <a:gd name="connsiteX0" fmla="*/ 0 w 0"/>
              <a:gd name="connsiteY0" fmla="*/ 0 h 723900"/>
              <a:gd name="connsiteX1" fmla="*/ 0 w 0"/>
              <a:gd name="connsiteY1" fmla="*/ 723900 h 723900"/>
            </a:gdLst>
            <a:ahLst/>
            <a:cxnLst>
              <a:cxn ang="0">
                <a:pos x="connsiteX0" y="connsiteY0"/>
              </a:cxn>
              <a:cxn ang="0">
                <a:pos x="connsiteX1" y="connsiteY1"/>
              </a:cxn>
            </a:cxnLst>
            <a:rect l="l" t="t" r="r" b="b"/>
            <a:pathLst>
              <a:path h="723900">
                <a:moveTo>
                  <a:pt x="0" y="0"/>
                </a:moveTo>
                <a:lnTo>
                  <a:pt x="0" y="72390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3" name="Freeform 22"/>
          <p:cNvSpPr/>
          <p:nvPr/>
        </p:nvSpPr>
        <p:spPr bwMode="auto">
          <a:xfrm>
            <a:off x="5242560" y="2545080"/>
            <a:ext cx="601980" cy="259080"/>
          </a:xfrm>
          <a:custGeom>
            <a:avLst/>
            <a:gdLst>
              <a:gd name="connsiteX0" fmla="*/ 601980 w 601980"/>
              <a:gd name="connsiteY0" fmla="*/ 0 h 259080"/>
              <a:gd name="connsiteX1" fmla="*/ 0 w 601980"/>
              <a:gd name="connsiteY1" fmla="*/ 259080 h 259080"/>
            </a:gdLst>
            <a:ahLst/>
            <a:cxnLst>
              <a:cxn ang="0">
                <a:pos x="connsiteX0" y="connsiteY0"/>
              </a:cxn>
              <a:cxn ang="0">
                <a:pos x="connsiteX1" y="connsiteY1"/>
              </a:cxn>
            </a:cxnLst>
            <a:rect l="l" t="t" r="r" b="b"/>
            <a:pathLst>
              <a:path w="601980" h="259080">
                <a:moveTo>
                  <a:pt x="601980" y="0"/>
                </a:moveTo>
                <a:lnTo>
                  <a:pt x="0" y="25908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4" name="Freeform 23"/>
          <p:cNvSpPr/>
          <p:nvPr/>
        </p:nvSpPr>
        <p:spPr bwMode="auto">
          <a:xfrm>
            <a:off x="929640" y="2705100"/>
            <a:ext cx="784860" cy="579120"/>
          </a:xfrm>
          <a:custGeom>
            <a:avLst/>
            <a:gdLst>
              <a:gd name="connsiteX0" fmla="*/ 0 w 784860"/>
              <a:gd name="connsiteY0" fmla="*/ 0 h 579120"/>
              <a:gd name="connsiteX1" fmla="*/ 784860 w 784860"/>
              <a:gd name="connsiteY1" fmla="*/ 579120 h 579120"/>
            </a:gdLst>
            <a:ahLst/>
            <a:cxnLst>
              <a:cxn ang="0">
                <a:pos x="connsiteX0" y="connsiteY0"/>
              </a:cxn>
              <a:cxn ang="0">
                <a:pos x="connsiteX1" y="connsiteY1"/>
              </a:cxn>
            </a:cxnLst>
            <a:rect l="l" t="t" r="r" b="b"/>
            <a:pathLst>
              <a:path w="784860" h="579120">
                <a:moveTo>
                  <a:pt x="0" y="0"/>
                </a:moveTo>
                <a:lnTo>
                  <a:pt x="784860" y="57912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5" name="TextBox 24"/>
          <p:cNvSpPr txBox="1"/>
          <p:nvPr/>
        </p:nvSpPr>
        <p:spPr>
          <a:xfrm>
            <a:off x="4171855" y="2937841"/>
            <a:ext cx="877163" cy="647870"/>
          </a:xfrm>
          <a:prstGeom prst="rect">
            <a:avLst/>
          </a:prstGeom>
          <a:noFill/>
        </p:spPr>
        <p:txBody>
          <a:bodyPr wrap="none" rtlCol="0">
            <a:spAutoFit/>
          </a:bodyPr>
          <a:lstStyle/>
          <a:p>
            <a:pPr algn="ctr" eaLnBrk="0" hangingPunct="0"/>
            <a:r>
              <a:rPr lang="en-US" sz="1805" b="1" dirty="0" smtClean="0">
                <a:solidFill>
                  <a:srgbClr val="FFFFFF"/>
                </a:solidFill>
                <a:latin typeface="Arial" pitchFamily="34" charset="0"/>
                <a:ea typeface="ＭＳ Ｐゴシック" charset="0"/>
                <a:cs typeface="Arial" pitchFamily="34" charset="0"/>
              </a:rPr>
              <a:t>Calvin</a:t>
            </a:r>
          </a:p>
          <a:p>
            <a:pPr algn="ctr" eaLnBrk="0" hangingPunct="0"/>
            <a:r>
              <a:rPr lang="en-US" sz="1805" b="1" dirty="0" smtClean="0">
                <a:solidFill>
                  <a:srgbClr val="FFFFFF"/>
                </a:solidFill>
                <a:latin typeface="Arial" pitchFamily="34" charset="0"/>
                <a:ea typeface="ＭＳ Ｐゴシック" charset="0"/>
                <a:cs typeface="Arial" pitchFamily="34" charset="0"/>
              </a:rPr>
              <a:t>cycle</a:t>
            </a:r>
            <a:endParaRPr lang="en-US" sz="1805" b="1" dirty="0">
              <a:solidFill>
                <a:srgbClr val="FFFFFF"/>
              </a:solidFill>
              <a:latin typeface="Arial" pitchFamily="34" charset="0"/>
              <a:ea typeface="ＭＳ Ｐゴシック" charset="0"/>
              <a:cs typeface="Arial" pitchFamily="34" charset="0"/>
            </a:endParaRPr>
          </a:p>
        </p:txBody>
      </p:sp>
      <p:sp>
        <p:nvSpPr>
          <p:cNvPr id="26" name="TextBox 25"/>
          <p:cNvSpPr txBox="1"/>
          <p:nvPr/>
        </p:nvSpPr>
        <p:spPr>
          <a:xfrm>
            <a:off x="2190748" y="5189559"/>
            <a:ext cx="267702" cy="278538"/>
          </a:xfrm>
          <a:prstGeom prst="rect">
            <a:avLst/>
          </a:prstGeom>
          <a:noFill/>
        </p:spPr>
        <p:txBody>
          <a:bodyPr wrap="none" lIns="0" tIns="0" rIns="0" bIns="0" rtlCol="0">
            <a:spAutoFit/>
          </a:bodyPr>
          <a:lstStyle/>
          <a:p>
            <a:pPr eaLnBrk="0" hangingPunct="0"/>
            <a:r>
              <a:rPr lang="en-US" sz="1810" b="1" dirty="0" smtClean="0">
                <a:solidFill>
                  <a:srgbClr val="FFFFFF"/>
                </a:solidFill>
                <a:latin typeface="Arial" pitchFamily="34" charset="0"/>
                <a:ea typeface="ＭＳ Ｐゴシック" charset="0"/>
                <a:cs typeface="Arial" pitchFamily="34" charset="0"/>
              </a:rPr>
              <a:t>O</a:t>
            </a:r>
            <a:r>
              <a:rPr lang="en-US" sz="1810" b="1" baseline="-25000" dirty="0" smtClean="0">
                <a:solidFill>
                  <a:srgbClr val="FFFFFF"/>
                </a:solidFill>
                <a:latin typeface="Arial" pitchFamily="34" charset="0"/>
                <a:ea typeface="ＭＳ Ｐゴシック" charset="0"/>
                <a:cs typeface="Arial" pitchFamily="34" charset="0"/>
              </a:rPr>
              <a:t>2</a:t>
            </a:r>
            <a:endParaRPr lang="en-US" sz="1810" b="1" baseline="-25000" dirty="0">
              <a:solidFill>
                <a:srgbClr val="FFFFFF"/>
              </a:solidFill>
              <a:latin typeface="Arial" pitchFamily="34" charset="0"/>
              <a:ea typeface="ＭＳ Ｐゴシック" charset="0"/>
              <a:cs typeface="Arial" pitchFamily="34" charset="0"/>
            </a:endParaRPr>
          </a:p>
        </p:txBody>
      </p:sp>
    </p:spTree>
    <p:extLst>
      <p:ext uri="{BB962C8B-B14F-4D97-AF65-F5344CB8AC3E}">
        <p14:creationId xmlns:p14="http://schemas.microsoft.com/office/powerpoint/2010/main" val="17408449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676656"/>
            <a:ext cx="8546592" cy="5504688"/>
          </a:xfrm>
          <a:prstGeom prst="rect">
            <a:avLst/>
          </a:prstGeom>
        </p:spPr>
      </p:pic>
      <p:sp>
        <p:nvSpPr>
          <p:cNvPr id="3" name="TextBox 2"/>
          <p:cNvSpPr txBox="1"/>
          <p:nvPr/>
        </p:nvSpPr>
        <p:spPr>
          <a:xfrm>
            <a:off x="3505200" y="1320934"/>
            <a:ext cx="671979" cy="368434"/>
          </a:xfrm>
          <a:prstGeom prst="rect">
            <a:avLst/>
          </a:prstGeom>
          <a:noFill/>
        </p:spPr>
        <p:txBody>
          <a:bodyPr wrap="none" rtlCol="0">
            <a:spAutoFit/>
          </a:bodyPr>
          <a:lstStyle/>
          <a:p>
            <a:pPr eaLnBrk="0" hangingPunct="0"/>
            <a:r>
              <a:rPr lang="en-US" sz="1794" b="1" dirty="0">
                <a:solidFill>
                  <a:srgbClr val="000000"/>
                </a:solidFill>
                <a:latin typeface="Arial" pitchFamily="34" charset="0"/>
                <a:ea typeface="ＭＳ Ｐゴシック" charset="0"/>
                <a:cs typeface="Arial" pitchFamily="34" charset="0"/>
              </a:rPr>
              <a:t>ADP</a:t>
            </a:r>
          </a:p>
        </p:txBody>
      </p:sp>
      <p:sp>
        <p:nvSpPr>
          <p:cNvPr id="5" name="TextBox 4"/>
          <p:cNvSpPr txBox="1"/>
          <p:nvPr/>
        </p:nvSpPr>
        <p:spPr>
          <a:xfrm>
            <a:off x="4775200" y="1397134"/>
            <a:ext cx="629275" cy="368434"/>
          </a:xfrm>
          <a:prstGeom prst="rect">
            <a:avLst/>
          </a:prstGeom>
          <a:noFill/>
        </p:spPr>
        <p:txBody>
          <a:bodyPr wrap="none" rtlCol="0">
            <a:spAutoFit/>
          </a:bodyPr>
          <a:lstStyle/>
          <a:p>
            <a:pPr eaLnBrk="0" hangingPunct="0"/>
            <a:r>
              <a:rPr lang="en-US" sz="1794" b="1" dirty="0" smtClean="0">
                <a:solidFill>
                  <a:srgbClr val="000000"/>
                </a:solidFill>
                <a:latin typeface="Arial" pitchFamily="34" charset="0"/>
                <a:ea typeface="ＭＳ Ｐゴシック" charset="0"/>
                <a:cs typeface="Arial" pitchFamily="34" charset="0"/>
              </a:rPr>
              <a:t>ATP</a:t>
            </a:r>
            <a:endParaRPr lang="en-US" sz="1794" b="1" dirty="0">
              <a:solidFill>
                <a:srgbClr val="000000"/>
              </a:solidFill>
              <a:latin typeface="Arial" pitchFamily="34" charset="0"/>
              <a:ea typeface="ＭＳ Ｐゴシック" charset="0"/>
              <a:cs typeface="Arial" pitchFamily="34" charset="0"/>
            </a:endParaRPr>
          </a:p>
        </p:txBody>
      </p:sp>
      <p:sp>
        <p:nvSpPr>
          <p:cNvPr id="4" name="TextBox 3"/>
          <p:cNvSpPr txBox="1"/>
          <p:nvPr/>
        </p:nvSpPr>
        <p:spPr>
          <a:xfrm>
            <a:off x="7581900" y="870151"/>
            <a:ext cx="928459" cy="368434"/>
          </a:xfrm>
          <a:prstGeom prst="rect">
            <a:avLst/>
          </a:prstGeom>
          <a:noFill/>
        </p:spPr>
        <p:txBody>
          <a:bodyPr wrap="none" rtlCol="0">
            <a:spAutoFit/>
          </a:bodyPr>
          <a:lstStyle/>
          <a:p>
            <a:pPr eaLnBrk="0" hangingPunct="0"/>
            <a:r>
              <a:rPr lang="en-US" sz="1794" b="1" dirty="0" smtClean="0">
                <a:solidFill>
                  <a:srgbClr val="000000"/>
                </a:solidFill>
                <a:latin typeface="Arial" pitchFamily="34" charset="0"/>
                <a:ea typeface="ＭＳ Ｐゴシック" charset="0"/>
                <a:cs typeface="Arial" pitchFamily="34" charset="0"/>
              </a:rPr>
              <a:t>NADP</a:t>
            </a:r>
            <a:r>
              <a:rPr lang="en-US" sz="1794" b="1" baseline="30000" dirty="0" smtClean="0">
                <a:solidFill>
                  <a:srgbClr val="000000"/>
                </a:solidFill>
                <a:latin typeface="Symbol"/>
                <a:ea typeface="ＭＳ Ｐゴシック" charset="0"/>
                <a:cs typeface="Arial" pitchFamily="34" charset="0"/>
              </a:rPr>
              <a:t>+</a:t>
            </a:r>
            <a:endParaRPr lang="en-US" sz="1794" b="1" baseline="30000" dirty="0">
              <a:solidFill>
                <a:srgbClr val="000000"/>
              </a:solidFill>
              <a:latin typeface="Symbol"/>
              <a:ea typeface="ＭＳ Ｐゴシック" charset="0"/>
              <a:cs typeface="Arial" pitchFamily="34" charset="0"/>
            </a:endParaRPr>
          </a:p>
        </p:txBody>
      </p:sp>
      <p:sp>
        <p:nvSpPr>
          <p:cNvPr id="7" name="TextBox 6"/>
          <p:cNvSpPr txBox="1"/>
          <p:nvPr/>
        </p:nvSpPr>
        <p:spPr>
          <a:xfrm>
            <a:off x="7789093" y="2546551"/>
            <a:ext cx="1005403" cy="368434"/>
          </a:xfrm>
          <a:prstGeom prst="rect">
            <a:avLst/>
          </a:prstGeom>
          <a:noFill/>
        </p:spPr>
        <p:txBody>
          <a:bodyPr wrap="none" rtlCol="0">
            <a:spAutoFit/>
          </a:bodyPr>
          <a:lstStyle/>
          <a:p>
            <a:pPr eaLnBrk="0" hangingPunct="0"/>
            <a:r>
              <a:rPr lang="en-US" sz="1794" b="1" dirty="0" smtClean="0">
                <a:solidFill>
                  <a:srgbClr val="000000"/>
                </a:solidFill>
                <a:latin typeface="Arial" pitchFamily="34" charset="0"/>
                <a:ea typeface="ＭＳ Ｐゴシック" charset="0"/>
                <a:cs typeface="Arial" pitchFamily="34" charset="0"/>
              </a:rPr>
              <a:t>NADPH</a:t>
            </a:r>
            <a:endParaRPr lang="en-US" sz="1794" b="1" baseline="30000" dirty="0">
              <a:solidFill>
                <a:srgbClr val="000000"/>
              </a:solidFill>
              <a:latin typeface="Arial" pitchFamily="34" charset="0"/>
              <a:ea typeface="ＭＳ Ｐゴシック" charset="0"/>
              <a:cs typeface="Arial" pitchFamily="34" charset="0"/>
            </a:endParaRPr>
          </a:p>
        </p:txBody>
      </p:sp>
      <p:sp>
        <p:nvSpPr>
          <p:cNvPr id="8" name="TextBox 7"/>
          <p:cNvSpPr txBox="1"/>
          <p:nvPr/>
        </p:nvSpPr>
        <p:spPr>
          <a:xfrm>
            <a:off x="7674792" y="3155883"/>
            <a:ext cx="1005403" cy="368434"/>
          </a:xfrm>
          <a:prstGeom prst="rect">
            <a:avLst/>
          </a:prstGeom>
          <a:noFill/>
        </p:spPr>
        <p:txBody>
          <a:bodyPr wrap="none" rtlCol="0">
            <a:spAutoFit/>
          </a:bodyPr>
          <a:lstStyle/>
          <a:p>
            <a:pPr eaLnBrk="0" hangingPunct="0"/>
            <a:r>
              <a:rPr lang="en-US" sz="1794" b="1" dirty="0">
                <a:solidFill>
                  <a:srgbClr val="000000"/>
                </a:solidFill>
                <a:latin typeface="Arial" pitchFamily="34" charset="0"/>
                <a:ea typeface="ＭＳ Ｐゴシック" charset="0"/>
                <a:cs typeface="Arial" pitchFamily="34" charset="0"/>
              </a:rPr>
              <a:t>Photon</a:t>
            </a:r>
            <a:endParaRPr lang="en-US" sz="1794" b="1" baseline="30000" dirty="0">
              <a:solidFill>
                <a:srgbClr val="000000"/>
              </a:solidFill>
              <a:latin typeface="Arial" pitchFamily="34" charset="0"/>
              <a:ea typeface="ＭＳ Ｐゴシック" charset="0"/>
              <a:cs typeface="Arial" pitchFamily="34" charset="0"/>
            </a:endParaRPr>
          </a:p>
        </p:txBody>
      </p:sp>
      <p:sp>
        <p:nvSpPr>
          <p:cNvPr id="9" name="TextBox 8"/>
          <p:cNvSpPr txBox="1"/>
          <p:nvPr/>
        </p:nvSpPr>
        <p:spPr>
          <a:xfrm>
            <a:off x="5257755" y="4755815"/>
            <a:ext cx="2518638" cy="368434"/>
          </a:xfrm>
          <a:prstGeom prst="rect">
            <a:avLst/>
          </a:prstGeom>
          <a:noFill/>
        </p:spPr>
        <p:txBody>
          <a:bodyPr wrap="none" rtlCol="0">
            <a:spAutoFit/>
          </a:bodyPr>
          <a:lstStyle/>
          <a:p>
            <a:pPr eaLnBrk="0" hangingPunct="0"/>
            <a:r>
              <a:rPr lang="en-US" sz="1794" b="1" dirty="0">
                <a:solidFill>
                  <a:srgbClr val="000000"/>
                </a:solidFill>
                <a:latin typeface="Arial" pitchFamily="34" charset="0"/>
                <a:ea typeface="ＭＳ Ｐゴシック" charset="0"/>
                <a:cs typeface="Arial" pitchFamily="34" charset="0"/>
              </a:rPr>
              <a:t>Second photosystem</a:t>
            </a:r>
            <a:endParaRPr lang="en-US" sz="1794" b="1" baseline="30000" dirty="0">
              <a:solidFill>
                <a:srgbClr val="000000"/>
              </a:solidFill>
              <a:latin typeface="Arial" pitchFamily="34" charset="0"/>
              <a:ea typeface="ＭＳ Ｐゴシック" charset="0"/>
              <a:cs typeface="Arial" pitchFamily="34" charset="0"/>
            </a:endParaRPr>
          </a:p>
        </p:txBody>
      </p:sp>
      <p:sp>
        <p:nvSpPr>
          <p:cNvPr id="10" name="TextBox 9"/>
          <p:cNvSpPr txBox="1"/>
          <p:nvPr/>
        </p:nvSpPr>
        <p:spPr>
          <a:xfrm>
            <a:off x="1567075" y="5492147"/>
            <a:ext cx="2185214" cy="368434"/>
          </a:xfrm>
          <a:prstGeom prst="rect">
            <a:avLst/>
          </a:prstGeom>
          <a:noFill/>
        </p:spPr>
        <p:txBody>
          <a:bodyPr wrap="none" rtlCol="0">
            <a:spAutoFit/>
          </a:bodyPr>
          <a:lstStyle/>
          <a:p>
            <a:pPr eaLnBrk="0" hangingPunct="0"/>
            <a:r>
              <a:rPr lang="en-US" sz="1794" b="1" dirty="0">
                <a:solidFill>
                  <a:srgbClr val="000000"/>
                </a:solidFill>
                <a:latin typeface="Arial" pitchFamily="34" charset="0"/>
                <a:ea typeface="ＭＳ Ｐゴシック" charset="0"/>
                <a:cs typeface="Arial" pitchFamily="34" charset="0"/>
              </a:rPr>
              <a:t>First photosystem</a:t>
            </a:r>
            <a:endParaRPr lang="en-US" sz="1794" b="1" baseline="30000" dirty="0">
              <a:solidFill>
                <a:srgbClr val="000000"/>
              </a:solidFill>
              <a:latin typeface="Arial" pitchFamily="34" charset="0"/>
              <a:ea typeface="ＭＳ Ｐゴシック" charset="0"/>
              <a:cs typeface="Arial" pitchFamily="34" charset="0"/>
            </a:endParaRPr>
          </a:p>
        </p:txBody>
      </p:sp>
      <p:sp>
        <p:nvSpPr>
          <p:cNvPr id="11" name="TextBox 10"/>
          <p:cNvSpPr txBox="1"/>
          <p:nvPr/>
        </p:nvSpPr>
        <p:spPr>
          <a:xfrm>
            <a:off x="867592" y="3124066"/>
            <a:ext cx="1005403" cy="368434"/>
          </a:xfrm>
          <a:prstGeom prst="rect">
            <a:avLst/>
          </a:prstGeom>
          <a:noFill/>
        </p:spPr>
        <p:txBody>
          <a:bodyPr wrap="none" rtlCol="0">
            <a:spAutoFit/>
          </a:bodyPr>
          <a:lstStyle/>
          <a:p>
            <a:pPr eaLnBrk="0" hangingPunct="0"/>
            <a:r>
              <a:rPr lang="en-US" sz="1794" b="1" dirty="0">
                <a:solidFill>
                  <a:srgbClr val="000000"/>
                </a:solidFill>
                <a:latin typeface="Arial" pitchFamily="34" charset="0"/>
                <a:ea typeface="ＭＳ Ｐゴシック" charset="0"/>
                <a:cs typeface="Arial" pitchFamily="34" charset="0"/>
              </a:rPr>
              <a:t>Photon</a:t>
            </a:r>
            <a:endParaRPr lang="en-US" sz="1794" b="1" baseline="30000" dirty="0">
              <a:solidFill>
                <a:srgbClr val="000000"/>
              </a:solidFill>
              <a:latin typeface="Arial" pitchFamily="34" charset="0"/>
              <a:ea typeface="ＭＳ Ｐゴシック" charset="0"/>
              <a:cs typeface="Arial" pitchFamily="34" charset="0"/>
            </a:endParaRPr>
          </a:p>
        </p:txBody>
      </p:sp>
      <p:sp>
        <p:nvSpPr>
          <p:cNvPr id="12" name="TextBox 11"/>
          <p:cNvSpPr txBox="1">
            <a:spLocks noChangeAspect="1"/>
          </p:cNvSpPr>
          <p:nvPr/>
        </p:nvSpPr>
        <p:spPr>
          <a:xfrm rot="1560000">
            <a:off x="2959668" y="3131562"/>
            <a:ext cx="2784737" cy="361637"/>
          </a:xfrm>
          <a:prstGeom prst="rect">
            <a:avLst/>
          </a:prstGeom>
          <a:noFill/>
        </p:spPr>
        <p:txBody>
          <a:bodyPr wrap="none" rtlCol="0">
            <a:spAutoFit/>
          </a:bodyPr>
          <a:lstStyle/>
          <a:p>
            <a:pPr eaLnBrk="0" hangingPunct="0"/>
            <a:r>
              <a:rPr lang="en-US" sz="1750" b="1" dirty="0">
                <a:solidFill>
                  <a:srgbClr val="000000"/>
                </a:solidFill>
                <a:latin typeface="Arial" pitchFamily="34" charset="0"/>
                <a:ea typeface="ＭＳ Ｐゴシック" charset="0"/>
                <a:cs typeface="Arial" pitchFamily="34" charset="0"/>
              </a:rPr>
              <a:t>Electron transport chain</a:t>
            </a:r>
            <a:endParaRPr lang="en-US" sz="1750" b="1" baseline="30000" dirty="0">
              <a:solidFill>
                <a:srgbClr val="000000"/>
              </a:solidFill>
              <a:latin typeface="Arial" pitchFamily="34" charset="0"/>
              <a:ea typeface="ＭＳ Ｐゴシック" charset="0"/>
              <a:cs typeface="Arial" pitchFamily="34" charset="0"/>
            </a:endParaRPr>
          </a:p>
        </p:txBody>
      </p:sp>
      <p:sp>
        <p:nvSpPr>
          <p:cNvPr id="13" name="TextBox 12"/>
          <p:cNvSpPr txBox="1"/>
          <p:nvPr/>
        </p:nvSpPr>
        <p:spPr>
          <a:xfrm>
            <a:off x="5732740" y="3862957"/>
            <a:ext cx="1467068" cy="368434"/>
          </a:xfrm>
          <a:prstGeom prst="rect">
            <a:avLst/>
          </a:prstGeom>
          <a:noFill/>
        </p:spPr>
        <p:txBody>
          <a:bodyPr wrap="none" rtlCol="0">
            <a:spAutoFit/>
          </a:bodyPr>
          <a:lstStyle/>
          <a:p>
            <a:pPr eaLnBrk="0" hangingPunct="0"/>
            <a:r>
              <a:rPr lang="en-US" sz="1794" b="1" dirty="0">
                <a:solidFill>
                  <a:srgbClr val="FFFFFF"/>
                </a:solidFill>
                <a:latin typeface="Arial" pitchFamily="34" charset="0"/>
                <a:ea typeface="ＭＳ Ｐゴシック" charset="0"/>
                <a:cs typeface="Arial" pitchFamily="34" charset="0"/>
              </a:rPr>
              <a:t>Chlorophyll</a:t>
            </a:r>
            <a:endParaRPr lang="en-US" sz="1794" b="1" baseline="30000" dirty="0">
              <a:solidFill>
                <a:srgbClr val="FFFFFF"/>
              </a:solidFill>
              <a:latin typeface="Arial" pitchFamily="34" charset="0"/>
              <a:ea typeface="ＭＳ Ｐゴシック" charset="0"/>
              <a:cs typeface="Arial" pitchFamily="34" charset="0"/>
            </a:endParaRPr>
          </a:p>
        </p:txBody>
      </p:sp>
      <p:sp>
        <p:nvSpPr>
          <p:cNvPr id="14" name="TextBox 13"/>
          <p:cNvSpPr txBox="1"/>
          <p:nvPr/>
        </p:nvSpPr>
        <p:spPr>
          <a:xfrm>
            <a:off x="1939707" y="4607997"/>
            <a:ext cx="1467068" cy="368434"/>
          </a:xfrm>
          <a:prstGeom prst="rect">
            <a:avLst/>
          </a:prstGeom>
          <a:noFill/>
        </p:spPr>
        <p:txBody>
          <a:bodyPr wrap="none" rtlCol="0">
            <a:spAutoFit/>
          </a:bodyPr>
          <a:lstStyle/>
          <a:p>
            <a:pPr eaLnBrk="0" hangingPunct="0"/>
            <a:r>
              <a:rPr lang="en-US" sz="1794" b="1" dirty="0">
                <a:solidFill>
                  <a:srgbClr val="FFFFFF"/>
                </a:solidFill>
                <a:latin typeface="Arial" pitchFamily="34" charset="0"/>
                <a:ea typeface="ＭＳ Ｐゴシック" charset="0"/>
                <a:cs typeface="Arial" pitchFamily="34" charset="0"/>
              </a:rPr>
              <a:t>Chlorophyll</a:t>
            </a:r>
            <a:endParaRPr lang="en-US" sz="1794" b="1" baseline="30000" dirty="0">
              <a:solidFill>
                <a:srgbClr val="FFFFFF"/>
              </a:solidFill>
              <a:latin typeface="Arial" pitchFamily="34" charset="0"/>
              <a:ea typeface="ＭＳ Ｐゴシック" charset="0"/>
              <a:cs typeface="Arial" pitchFamily="34" charset="0"/>
            </a:endParaRPr>
          </a:p>
        </p:txBody>
      </p:sp>
      <p:sp>
        <p:nvSpPr>
          <p:cNvPr id="15" name="TextBox 14"/>
          <p:cNvSpPr txBox="1"/>
          <p:nvPr/>
        </p:nvSpPr>
        <p:spPr>
          <a:xfrm>
            <a:off x="5893040" y="996749"/>
            <a:ext cx="1146468" cy="644535"/>
          </a:xfrm>
          <a:prstGeom prst="rect">
            <a:avLst/>
          </a:prstGeom>
          <a:noFill/>
        </p:spPr>
        <p:txBody>
          <a:bodyPr wrap="none" rtlCol="0">
            <a:spAutoFit/>
          </a:bodyPr>
          <a:lstStyle/>
          <a:p>
            <a:pPr algn="ctr" eaLnBrk="0" hangingPunct="0"/>
            <a:r>
              <a:rPr lang="en-US" sz="1794" b="1" i="1" dirty="0" smtClean="0">
                <a:solidFill>
                  <a:srgbClr val="FFFFFF"/>
                </a:solidFill>
                <a:latin typeface="Arial" pitchFamily="34" charset="0"/>
                <a:ea typeface="ＭＳ Ｐゴシック" charset="0"/>
                <a:cs typeface="Arial" pitchFamily="34" charset="0"/>
              </a:rPr>
              <a:t>e</a:t>
            </a:r>
            <a:r>
              <a:rPr lang="en-US" sz="1800" b="1" baseline="30000" dirty="0" smtClean="0">
                <a:solidFill>
                  <a:srgbClr val="FFFFFF"/>
                </a:solidFill>
                <a:latin typeface="Symbol" pitchFamily="18" charset="2"/>
                <a:ea typeface="ＭＳ Ｐゴシック" charset="0"/>
                <a:cs typeface="Arial" pitchFamily="34" charset="0"/>
                <a:sym typeface="Symbol"/>
              </a:rPr>
              <a:t></a:t>
            </a:r>
            <a:endParaRPr lang="en-US" sz="1794" b="1" baseline="30000" dirty="0" smtClean="0">
              <a:solidFill>
                <a:srgbClr val="FFFFFF"/>
              </a:solidFill>
              <a:latin typeface="Symbol" pitchFamily="18" charset="2"/>
              <a:ea typeface="ＭＳ Ｐゴシック" charset="0"/>
              <a:cs typeface="Arial" pitchFamily="34" charset="0"/>
            </a:endParaRPr>
          </a:p>
          <a:p>
            <a:pPr algn="ctr" eaLnBrk="0" hangingPunct="0"/>
            <a:r>
              <a:rPr lang="en-US" sz="1794" b="1" dirty="0" smtClean="0">
                <a:solidFill>
                  <a:srgbClr val="FFFFFF"/>
                </a:solidFill>
                <a:latin typeface="Arial" pitchFamily="34" charset="0"/>
                <a:ea typeface="ＭＳ Ｐゴシック" charset="0"/>
                <a:cs typeface="Arial" pitchFamily="34" charset="0"/>
              </a:rPr>
              <a:t>acceptor</a:t>
            </a:r>
            <a:endParaRPr lang="en-US" sz="1794" b="1" baseline="30000" dirty="0">
              <a:solidFill>
                <a:srgbClr val="FFFFFF"/>
              </a:solidFill>
              <a:latin typeface="Arial" pitchFamily="34" charset="0"/>
              <a:ea typeface="ＭＳ Ｐゴシック" charset="0"/>
              <a:cs typeface="Arial" pitchFamily="34" charset="0"/>
            </a:endParaRPr>
          </a:p>
        </p:txBody>
      </p:sp>
      <p:sp>
        <p:nvSpPr>
          <p:cNvPr id="16" name="TextBox 15"/>
          <p:cNvSpPr txBox="1"/>
          <p:nvPr/>
        </p:nvSpPr>
        <p:spPr>
          <a:xfrm>
            <a:off x="2025432" y="1733617"/>
            <a:ext cx="1146468" cy="644535"/>
          </a:xfrm>
          <a:prstGeom prst="rect">
            <a:avLst/>
          </a:prstGeom>
          <a:noFill/>
        </p:spPr>
        <p:txBody>
          <a:bodyPr wrap="none" rtlCol="0">
            <a:spAutoFit/>
          </a:bodyPr>
          <a:lstStyle/>
          <a:p>
            <a:pPr algn="ctr" eaLnBrk="0" hangingPunct="0"/>
            <a:r>
              <a:rPr lang="en-US" sz="1794" b="1" i="1" dirty="0" smtClean="0">
                <a:solidFill>
                  <a:srgbClr val="FFFFFF"/>
                </a:solidFill>
                <a:latin typeface="Arial" pitchFamily="34" charset="0"/>
                <a:ea typeface="ＭＳ Ｐゴシック" charset="0"/>
                <a:cs typeface="Arial" pitchFamily="34" charset="0"/>
              </a:rPr>
              <a:t>e</a:t>
            </a:r>
            <a:r>
              <a:rPr lang="en-US" sz="1600" b="1" baseline="30000" dirty="0" smtClean="0">
                <a:solidFill>
                  <a:srgbClr val="FFFFFF"/>
                </a:solidFill>
                <a:latin typeface="Symbol" pitchFamily="18" charset="2"/>
                <a:ea typeface="ＭＳ Ｐゴシック" charset="0"/>
                <a:cs typeface="Arial" pitchFamily="34" charset="0"/>
                <a:sym typeface="Symbol"/>
              </a:rPr>
              <a:t></a:t>
            </a:r>
            <a:endParaRPr lang="en-US" sz="1794" b="1" baseline="30000" dirty="0" smtClean="0">
              <a:solidFill>
                <a:srgbClr val="FFFFFF"/>
              </a:solidFill>
              <a:latin typeface="Symbol" pitchFamily="18" charset="2"/>
              <a:ea typeface="ＭＳ Ｐゴシック" charset="0"/>
              <a:cs typeface="Arial" pitchFamily="34" charset="0"/>
            </a:endParaRPr>
          </a:p>
          <a:p>
            <a:pPr algn="ctr" eaLnBrk="0" hangingPunct="0"/>
            <a:r>
              <a:rPr lang="en-US" sz="1794" b="1" dirty="0" smtClean="0">
                <a:solidFill>
                  <a:srgbClr val="FFFFFF"/>
                </a:solidFill>
                <a:latin typeface="Arial" pitchFamily="34" charset="0"/>
                <a:ea typeface="ＭＳ Ｐゴシック" charset="0"/>
                <a:cs typeface="Arial" pitchFamily="34" charset="0"/>
              </a:rPr>
              <a:t>acceptor</a:t>
            </a:r>
            <a:endParaRPr lang="en-US" sz="1794" b="1" baseline="30000" dirty="0">
              <a:solidFill>
                <a:srgbClr val="FFFFFF"/>
              </a:solidFill>
              <a:latin typeface="Arial" pitchFamily="34" charset="0"/>
              <a:ea typeface="ＭＳ Ｐゴシック" charset="0"/>
              <a:cs typeface="Arial" pitchFamily="34" charset="0"/>
            </a:endParaRPr>
          </a:p>
        </p:txBody>
      </p:sp>
      <p:sp>
        <p:nvSpPr>
          <p:cNvPr id="17" name="TextBox 16"/>
          <p:cNvSpPr txBox="1"/>
          <p:nvPr/>
        </p:nvSpPr>
        <p:spPr>
          <a:xfrm>
            <a:off x="684843" y="4614719"/>
            <a:ext cx="431208" cy="276101"/>
          </a:xfrm>
          <a:prstGeom prst="rect">
            <a:avLst/>
          </a:prstGeom>
          <a:noFill/>
        </p:spPr>
        <p:txBody>
          <a:bodyPr wrap="none" lIns="0" tIns="0" rIns="0" bIns="0" rtlCol="0">
            <a:spAutoFit/>
          </a:bodyPr>
          <a:lstStyle/>
          <a:p>
            <a:pPr eaLnBrk="0" hangingPunct="0"/>
            <a:r>
              <a:rPr lang="en-US" sz="1794" b="1" dirty="0">
                <a:solidFill>
                  <a:srgbClr val="FFFFFF"/>
                </a:solidFill>
                <a:latin typeface="Arial" pitchFamily="34" charset="0"/>
                <a:ea typeface="ＭＳ Ｐゴシック" charset="0"/>
                <a:cs typeface="Arial" pitchFamily="34" charset="0"/>
              </a:rPr>
              <a:t>H</a:t>
            </a:r>
            <a:r>
              <a:rPr lang="en-US" sz="1794" b="1" baseline="-25000" dirty="0">
                <a:solidFill>
                  <a:srgbClr val="FFFFFF"/>
                </a:solidFill>
                <a:latin typeface="Arial" pitchFamily="34" charset="0"/>
                <a:ea typeface="ＭＳ Ｐゴシック" charset="0"/>
                <a:cs typeface="Arial" pitchFamily="34" charset="0"/>
              </a:rPr>
              <a:t>2</a:t>
            </a:r>
            <a:r>
              <a:rPr lang="en-US" sz="1794" b="1" dirty="0">
                <a:solidFill>
                  <a:srgbClr val="FFFFFF"/>
                </a:solidFill>
                <a:latin typeface="Arial" pitchFamily="34" charset="0"/>
                <a:ea typeface="ＭＳ Ｐゴシック" charset="0"/>
                <a:cs typeface="Arial" pitchFamily="34" charset="0"/>
              </a:rPr>
              <a:t>O</a:t>
            </a:r>
            <a:endParaRPr lang="en-US" sz="1794" b="1" baseline="30000" dirty="0">
              <a:solidFill>
                <a:srgbClr val="FFFFFF"/>
              </a:solidFill>
              <a:latin typeface="Arial" pitchFamily="34" charset="0"/>
              <a:ea typeface="ＭＳ Ｐゴシック" charset="0"/>
              <a:cs typeface="Arial" pitchFamily="34" charset="0"/>
            </a:endParaRPr>
          </a:p>
        </p:txBody>
      </p:sp>
      <p:sp>
        <p:nvSpPr>
          <p:cNvPr id="18" name="TextBox 17"/>
          <p:cNvSpPr txBox="1"/>
          <p:nvPr/>
        </p:nvSpPr>
        <p:spPr>
          <a:xfrm>
            <a:off x="2422701" y="2539980"/>
            <a:ext cx="341440" cy="278218"/>
          </a:xfrm>
          <a:prstGeom prst="rect">
            <a:avLst/>
          </a:prstGeom>
          <a:noFill/>
        </p:spPr>
        <p:txBody>
          <a:bodyPr wrap="none" lIns="0" tIns="0" rIns="0" bIns="0" rtlCol="0">
            <a:spAutoFit/>
          </a:bodyPr>
          <a:lstStyle/>
          <a:p>
            <a:pPr eaLnBrk="0" hangingPunct="0"/>
            <a:r>
              <a:rPr lang="en-US" sz="1808" b="1" dirty="0" smtClean="0">
                <a:solidFill>
                  <a:srgbClr val="000000"/>
                </a:solidFill>
                <a:latin typeface="Arial" pitchFamily="34" charset="0"/>
                <a:ea typeface="ＭＳ Ｐゴシック" charset="0"/>
                <a:cs typeface="Arial" pitchFamily="34" charset="0"/>
              </a:rPr>
              <a:t>2</a:t>
            </a:r>
            <a:r>
              <a:rPr lang="en-US" sz="1808" b="1" i="1" dirty="0" smtClean="0">
                <a:solidFill>
                  <a:srgbClr val="000000"/>
                </a:solidFill>
                <a:latin typeface="Arial" pitchFamily="34" charset="0"/>
                <a:ea typeface="ＭＳ Ｐゴシック" charset="0"/>
                <a:cs typeface="Arial" pitchFamily="34" charset="0"/>
              </a:rPr>
              <a:t>e</a:t>
            </a:r>
            <a:r>
              <a:rPr lang="en-US" sz="1808" b="1" baseline="30000" dirty="0" smtClean="0">
                <a:solidFill>
                  <a:srgbClr val="000000"/>
                </a:solidFill>
                <a:latin typeface="Symbol" pitchFamily="18" charset="2"/>
                <a:ea typeface="ＭＳ Ｐゴシック" charset="0"/>
                <a:cs typeface="Arial" pitchFamily="34" charset="0"/>
                <a:sym typeface="Symbol"/>
              </a:rPr>
              <a:t></a:t>
            </a:r>
            <a:endParaRPr lang="en-US" sz="1808" b="1" baseline="30000" dirty="0">
              <a:solidFill>
                <a:srgbClr val="000000"/>
              </a:solidFill>
              <a:latin typeface="Symbol" pitchFamily="18" charset="2"/>
              <a:ea typeface="ＭＳ Ｐゴシック" charset="0"/>
              <a:cs typeface="Arial" pitchFamily="34" charset="0"/>
            </a:endParaRPr>
          </a:p>
        </p:txBody>
      </p:sp>
      <p:sp>
        <p:nvSpPr>
          <p:cNvPr id="19" name="TextBox 18"/>
          <p:cNvSpPr txBox="1"/>
          <p:nvPr/>
        </p:nvSpPr>
        <p:spPr>
          <a:xfrm>
            <a:off x="6288495" y="1790948"/>
            <a:ext cx="341440" cy="278218"/>
          </a:xfrm>
          <a:prstGeom prst="rect">
            <a:avLst/>
          </a:prstGeom>
          <a:noFill/>
        </p:spPr>
        <p:txBody>
          <a:bodyPr wrap="none" lIns="0" tIns="0" rIns="0" bIns="0" rtlCol="0">
            <a:spAutoFit/>
          </a:bodyPr>
          <a:lstStyle/>
          <a:p>
            <a:pPr eaLnBrk="0" hangingPunct="0"/>
            <a:r>
              <a:rPr lang="en-US" sz="1808" b="1" dirty="0" smtClean="0">
                <a:solidFill>
                  <a:srgbClr val="000000"/>
                </a:solidFill>
                <a:latin typeface="Arial" pitchFamily="34" charset="0"/>
                <a:ea typeface="ＭＳ Ｐゴシック" charset="0"/>
                <a:cs typeface="Arial" pitchFamily="34" charset="0"/>
              </a:rPr>
              <a:t>2</a:t>
            </a:r>
            <a:r>
              <a:rPr lang="en-US" sz="1808" b="1" i="1" dirty="0" smtClean="0">
                <a:solidFill>
                  <a:srgbClr val="000000"/>
                </a:solidFill>
                <a:latin typeface="Arial" pitchFamily="34" charset="0"/>
                <a:ea typeface="ＭＳ Ｐゴシック" charset="0"/>
                <a:cs typeface="Arial" pitchFamily="34" charset="0"/>
              </a:rPr>
              <a:t>e</a:t>
            </a:r>
            <a:r>
              <a:rPr lang="en-US" sz="1808" b="1" baseline="30000" dirty="0" smtClean="0">
                <a:solidFill>
                  <a:srgbClr val="000000"/>
                </a:solidFill>
                <a:latin typeface="Symbol" pitchFamily="18" charset="2"/>
                <a:ea typeface="ＭＳ Ｐゴシック" charset="0"/>
                <a:cs typeface="Arial" pitchFamily="34" charset="0"/>
                <a:sym typeface="Symbol"/>
              </a:rPr>
              <a:t></a:t>
            </a:r>
            <a:endParaRPr lang="en-US" sz="1808" b="1" baseline="30000" dirty="0">
              <a:solidFill>
                <a:srgbClr val="000000"/>
              </a:solidFill>
              <a:latin typeface="Symbol" pitchFamily="18" charset="2"/>
              <a:ea typeface="ＭＳ Ｐゴシック" charset="0"/>
              <a:cs typeface="Arial" pitchFamily="34" charset="0"/>
            </a:endParaRPr>
          </a:p>
        </p:txBody>
      </p:sp>
      <p:sp>
        <p:nvSpPr>
          <p:cNvPr id="20" name="TextBox 19"/>
          <p:cNvSpPr txBox="1"/>
          <p:nvPr/>
        </p:nvSpPr>
        <p:spPr>
          <a:xfrm>
            <a:off x="7141068" y="1111721"/>
            <a:ext cx="341440" cy="278218"/>
          </a:xfrm>
          <a:prstGeom prst="rect">
            <a:avLst/>
          </a:prstGeom>
          <a:noFill/>
        </p:spPr>
        <p:txBody>
          <a:bodyPr wrap="none" lIns="0" tIns="0" rIns="0" bIns="0" rtlCol="0">
            <a:spAutoFit/>
          </a:bodyPr>
          <a:lstStyle/>
          <a:p>
            <a:pPr eaLnBrk="0" hangingPunct="0"/>
            <a:r>
              <a:rPr lang="en-US" sz="1808" b="1" dirty="0" smtClean="0">
                <a:solidFill>
                  <a:srgbClr val="000000"/>
                </a:solidFill>
                <a:latin typeface="Arial" pitchFamily="34" charset="0"/>
                <a:ea typeface="ＭＳ Ｐゴシック" charset="0"/>
                <a:cs typeface="Arial" pitchFamily="34" charset="0"/>
              </a:rPr>
              <a:t>2</a:t>
            </a:r>
            <a:r>
              <a:rPr lang="en-US" sz="1808" b="1" i="1" dirty="0" smtClean="0">
                <a:solidFill>
                  <a:srgbClr val="000000"/>
                </a:solidFill>
                <a:latin typeface="Arial" pitchFamily="34" charset="0"/>
                <a:ea typeface="ＭＳ Ｐゴシック" charset="0"/>
                <a:cs typeface="Arial" pitchFamily="34" charset="0"/>
              </a:rPr>
              <a:t>e</a:t>
            </a:r>
            <a:r>
              <a:rPr lang="en-US" sz="1808" b="1" baseline="30000" dirty="0" smtClean="0">
                <a:solidFill>
                  <a:srgbClr val="000000"/>
                </a:solidFill>
                <a:latin typeface="Symbol" pitchFamily="18" charset="2"/>
                <a:ea typeface="ＭＳ Ｐゴシック" charset="0"/>
                <a:cs typeface="Arial" pitchFamily="34" charset="0"/>
                <a:sym typeface="Symbol"/>
              </a:rPr>
              <a:t></a:t>
            </a:r>
            <a:endParaRPr lang="en-US" sz="1808" b="1" baseline="30000" dirty="0">
              <a:solidFill>
                <a:srgbClr val="000000"/>
              </a:solidFill>
              <a:latin typeface="Symbol" pitchFamily="18" charset="2"/>
              <a:ea typeface="ＭＳ Ｐゴシック" charset="0"/>
              <a:cs typeface="Arial" pitchFamily="34" charset="0"/>
            </a:endParaRPr>
          </a:p>
        </p:txBody>
      </p:sp>
      <p:sp>
        <p:nvSpPr>
          <p:cNvPr id="21" name="TextBox 20"/>
          <p:cNvSpPr txBox="1"/>
          <p:nvPr/>
        </p:nvSpPr>
        <p:spPr>
          <a:xfrm>
            <a:off x="1583178" y="5051511"/>
            <a:ext cx="341440" cy="278218"/>
          </a:xfrm>
          <a:prstGeom prst="rect">
            <a:avLst/>
          </a:prstGeom>
          <a:noFill/>
        </p:spPr>
        <p:txBody>
          <a:bodyPr wrap="none" lIns="0" tIns="0" rIns="0" bIns="0" rtlCol="0">
            <a:spAutoFit/>
          </a:bodyPr>
          <a:lstStyle/>
          <a:p>
            <a:pPr eaLnBrk="0" hangingPunct="0"/>
            <a:r>
              <a:rPr lang="en-US" sz="1808" b="1" dirty="0" smtClean="0">
                <a:solidFill>
                  <a:srgbClr val="000000"/>
                </a:solidFill>
                <a:latin typeface="Arial" pitchFamily="34" charset="0"/>
                <a:ea typeface="ＭＳ Ｐゴシック" charset="0"/>
                <a:cs typeface="Arial" pitchFamily="34" charset="0"/>
              </a:rPr>
              <a:t>2</a:t>
            </a:r>
            <a:r>
              <a:rPr lang="en-US" sz="1808" b="1" i="1" dirty="0" smtClean="0">
                <a:solidFill>
                  <a:srgbClr val="000000"/>
                </a:solidFill>
                <a:latin typeface="Arial" pitchFamily="34" charset="0"/>
                <a:ea typeface="ＭＳ Ｐゴシック" charset="0"/>
                <a:cs typeface="Arial" pitchFamily="34" charset="0"/>
              </a:rPr>
              <a:t>e</a:t>
            </a:r>
            <a:r>
              <a:rPr lang="en-US" sz="1808" b="1" baseline="30000" dirty="0" smtClean="0">
                <a:solidFill>
                  <a:srgbClr val="000000"/>
                </a:solidFill>
                <a:latin typeface="Symbol" pitchFamily="18" charset="2"/>
                <a:ea typeface="ＭＳ Ｐゴシック" charset="0"/>
                <a:cs typeface="Arial" pitchFamily="34" charset="0"/>
                <a:sym typeface="Symbol"/>
              </a:rPr>
              <a:t></a:t>
            </a:r>
            <a:endParaRPr lang="en-US" sz="1808" b="1" baseline="30000" dirty="0">
              <a:solidFill>
                <a:srgbClr val="000000"/>
              </a:solidFill>
              <a:latin typeface="Symbol" pitchFamily="18" charset="2"/>
              <a:ea typeface="ＭＳ Ｐゴシック" charset="0"/>
              <a:cs typeface="Arial" pitchFamily="34" charset="0"/>
            </a:endParaRPr>
          </a:p>
        </p:txBody>
      </p:sp>
      <p:sp>
        <p:nvSpPr>
          <p:cNvPr id="6" name="TextBox 5"/>
          <p:cNvSpPr txBox="1"/>
          <p:nvPr/>
        </p:nvSpPr>
        <p:spPr>
          <a:xfrm>
            <a:off x="259485" y="5736710"/>
            <a:ext cx="854721" cy="368434"/>
          </a:xfrm>
          <a:prstGeom prst="rect">
            <a:avLst/>
          </a:prstGeom>
          <a:noFill/>
        </p:spPr>
        <p:txBody>
          <a:bodyPr wrap="none" rtlCol="0">
            <a:spAutoFit/>
          </a:bodyPr>
          <a:lstStyle/>
          <a:p>
            <a:pPr eaLnBrk="0" hangingPunct="0"/>
            <a:r>
              <a:rPr lang="en-US" sz="1794" b="1" dirty="0">
                <a:solidFill>
                  <a:srgbClr val="000000"/>
                </a:solidFill>
                <a:latin typeface="Arial" pitchFamily="34" charset="0"/>
                <a:ea typeface="ＭＳ Ｐゴシック" charset="0"/>
                <a:cs typeface="Arial" pitchFamily="34" charset="0"/>
              </a:rPr>
              <a:t>2 </a:t>
            </a:r>
            <a:r>
              <a:rPr lang="en-US" sz="1794" b="1" dirty="0" smtClean="0">
                <a:solidFill>
                  <a:srgbClr val="000000"/>
                </a:solidFill>
                <a:latin typeface="Arial" pitchFamily="34" charset="0"/>
                <a:ea typeface="ＭＳ Ｐゴシック" charset="0"/>
                <a:cs typeface="Arial" pitchFamily="34" charset="0"/>
              </a:rPr>
              <a:t>H</a:t>
            </a:r>
            <a:r>
              <a:rPr lang="en-US" sz="1794" b="1" baseline="30000" dirty="0" smtClean="0">
                <a:solidFill>
                  <a:srgbClr val="000000"/>
                </a:solidFill>
                <a:latin typeface="Symbol"/>
                <a:ea typeface="ＭＳ Ｐゴシック" charset="0"/>
                <a:cs typeface="Arial" pitchFamily="34" charset="0"/>
              </a:rPr>
              <a:t>+</a:t>
            </a:r>
            <a:r>
              <a:rPr lang="en-US" sz="1794" b="1" baseline="30000" dirty="0" smtClean="0">
                <a:solidFill>
                  <a:srgbClr val="000000"/>
                </a:solidFill>
                <a:latin typeface="Arial" pitchFamily="34" charset="0"/>
                <a:ea typeface="ＭＳ Ｐゴシック" charset="0"/>
                <a:cs typeface="Arial" pitchFamily="34" charset="0"/>
              </a:rPr>
              <a:t>  </a:t>
            </a:r>
            <a:r>
              <a:rPr lang="en-US" sz="1794" b="1" dirty="0" smtClean="0">
                <a:solidFill>
                  <a:srgbClr val="000000"/>
                </a:solidFill>
                <a:latin typeface="Symbol"/>
                <a:ea typeface="ＭＳ Ｐゴシック" charset="0"/>
                <a:cs typeface="Arial" pitchFamily="34" charset="0"/>
              </a:rPr>
              <a:t>+</a:t>
            </a:r>
            <a:endParaRPr lang="en-US" sz="1794" b="1" dirty="0">
              <a:solidFill>
                <a:srgbClr val="000000"/>
              </a:solidFill>
              <a:latin typeface="Symbol"/>
              <a:ea typeface="ＭＳ Ｐゴシック" charset="0"/>
              <a:cs typeface="Arial" pitchFamily="34" charset="0"/>
            </a:endParaRPr>
          </a:p>
        </p:txBody>
      </p:sp>
      <p:grpSp>
        <p:nvGrpSpPr>
          <p:cNvPr id="23" name="Group 22"/>
          <p:cNvGrpSpPr/>
          <p:nvPr/>
        </p:nvGrpSpPr>
        <p:grpSpPr>
          <a:xfrm>
            <a:off x="1023129" y="5679359"/>
            <a:ext cx="381000" cy="503982"/>
            <a:chOff x="2362200" y="5704866"/>
            <a:chExt cx="381000" cy="473976"/>
          </a:xfrm>
        </p:grpSpPr>
        <p:sp>
          <p:nvSpPr>
            <p:cNvPr id="24" name="TextBox 23"/>
            <p:cNvSpPr txBox="1"/>
            <p:nvPr/>
          </p:nvSpPr>
          <p:spPr>
            <a:xfrm>
              <a:off x="2362200" y="5704866"/>
              <a:ext cx="381000" cy="473976"/>
            </a:xfrm>
            <a:prstGeom prst="rect">
              <a:avLst/>
            </a:prstGeom>
            <a:noFill/>
          </p:spPr>
          <p:txBody>
            <a:bodyPr wrap="square" rtlCol="0">
              <a:spAutoFit/>
            </a:bodyPr>
            <a:lstStyle/>
            <a:p>
              <a:pPr eaLnBrk="0" hangingPunct="0"/>
              <a:r>
                <a:rPr lang="en-US" sz="1240" b="1" dirty="0" smtClean="0">
                  <a:solidFill>
                    <a:srgbClr val="000000"/>
                  </a:solidFill>
                  <a:latin typeface="Arial" pitchFamily="34" charset="0"/>
                  <a:ea typeface="ＭＳ Ｐゴシック" charset="0"/>
                  <a:cs typeface="Arial" pitchFamily="34" charset="0"/>
                </a:rPr>
                <a:t>1</a:t>
              </a:r>
            </a:p>
            <a:p>
              <a:pPr eaLnBrk="0" hangingPunct="0"/>
              <a:r>
                <a:rPr lang="en-US" sz="1240" b="1" dirty="0">
                  <a:solidFill>
                    <a:srgbClr val="000000"/>
                  </a:solidFill>
                  <a:latin typeface="Arial" pitchFamily="34" charset="0"/>
                  <a:ea typeface="ＭＳ Ｐゴシック" charset="0"/>
                  <a:cs typeface="Arial" pitchFamily="34" charset="0"/>
                </a:rPr>
                <a:t>2</a:t>
              </a:r>
            </a:p>
          </p:txBody>
        </p:sp>
        <p:cxnSp>
          <p:nvCxnSpPr>
            <p:cNvPr id="25" name="Straight Connector 24"/>
            <p:cNvCxnSpPr/>
            <p:nvPr/>
          </p:nvCxnSpPr>
          <p:spPr bwMode="auto">
            <a:xfrm>
              <a:off x="2447925" y="5918949"/>
              <a:ext cx="118872"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 name="TextBox 25"/>
          <p:cNvSpPr txBox="1"/>
          <p:nvPr/>
        </p:nvSpPr>
        <p:spPr>
          <a:xfrm>
            <a:off x="1325700" y="5778054"/>
            <a:ext cx="264496" cy="276101"/>
          </a:xfrm>
          <a:prstGeom prst="rect">
            <a:avLst/>
          </a:prstGeom>
          <a:noFill/>
        </p:spPr>
        <p:txBody>
          <a:bodyPr wrap="none" lIns="0" tIns="0" rIns="0" bIns="0" rtlCol="0">
            <a:spAutoFit/>
          </a:bodyPr>
          <a:lstStyle/>
          <a:p>
            <a:pPr eaLnBrk="0" hangingPunct="0"/>
            <a:r>
              <a:rPr lang="en-US" sz="1794" b="1" dirty="0" smtClean="0">
                <a:solidFill>
                  <a:srgbClr val="FFFFFF"/>
                </a:solidFill>
                <a:latin typeface="Arial" pitchFamily="34" charset="0"/>
                <a:ea typeface="ＭＳ Ｐゴシック" charset="0"/>
                <a:cs typeface="Arial" pitchFamily="34" charset="0"/>
              </a:rPr>
              <a:t>O</a:t>
            </a:r>
            <a:r>
              <a:rPr lang="en-US" sz="1794" b="1" baseline="-25000" dirty="0" smtClean="0">
                <a:solidFill>
                  <a:srgbClr val="FFFFFF"/>
                </a:solidFill>
                <a:latin typeface="Arial" pitchFamily="34" charset="0"/>
                <a:ea typeface="ＭＳ Ｐゴシック" charset="0"/>
                <a:cs typeface="Arial" pitchFamily="34" charset="0"/>
              </a:rPr>
              <a:t>2</a:t>
            </a:r>
            <a:endParaRPr lang="en-US" sz="1794" b="1" baseline="-25000" dirty="0">
              <a:solidFill>
                <a:srgbClr val="FFFFFF"/>
              </a:solidFill>
              <a:latin typeface="Arial" pitchFamily="34" charset="0"/>
              <a:ea typeface="ＭＳ Ｐゴシック" charset="0"/>
              <a:cs typeface="Arial" pitchFamily="34" charset="0"/>
            </a:endParaRPr>
          </a:p>
        </p:txBody>
      </p:sp>
      <p:sp>
        <p:nvSpPr>
          <p:cNvPr id="29" name="TextBox 28"/>
          <p:cNvSpPr txBox="1"/>
          <p:nvPr/>
        </p:nvSpPr>
        <p:spPr>
          <a:xfrm>
            <a:off x="8018929" y="2198879"/>
            <a:ext cx="168316" cy="369332"/>
          </a:xfrm>
          <a:prstGeom prst="rect">
            <a:avLst/>
          </a:prstGeom>
          <a:noFill/>
        </p:spPr>
        <p:txBody>
          <a:bodyPr wrap="none" lIns="0" tIns="0" rIns="0" bIns="0" rtlCol="0">
            <a:spAutoFit/>
          </a:bodyPr>
          <a:lstStyle/>
          <a:p>
            <a:pPr eaLnBrk="0" hangingPunct="0"/>
            <a:r>
              <a:rPr lang="en-US" b="1" dirty="0" smtClean="0">
                <a:solidFill>
                  <a:srgbClr val="000000"/>
                </a:solidFill>
                <a:latin typeface="Symbol" pitchFamily="18" charset="2"/>
                <a:ea typeface="ＭＳ Ｐゴシック" charset="0"/>
                <a:cs typeface="Arial" pitchFamily="34" charset="0"/>
                <a:sym typeface="Symbol"/>
              </a:rPr>
              <a:t></a:t>
            </a:r>
            <a:endParaRPr lang="en-US" b="1" dirty="0">
              <a:solidFill>
                <a:srgbClr val="000000"/>
              </a:solidFill>
              <a:latin typeface="Symbol" pitchFamily="18" charset="2"/>
              <a:ea typeface="ＭＳ Ｐゴシック" charset="0"/>
              <a:cs typeface="Arial" pitchFamily="34" charset="0"/>
            </a:endParaRPr>
          </a:p>
        </p:txBody>
      </p:sp>
      <p:sp>
        <p:nvSpPr>
          <p:cNvPr id="30" name="TextBox 29"/>
          <p:cNvSpPr txBox="1"/>
          <p:nvPr/>
        </p:nvSpPr>
        <p:spPr>
          <a:xfrm>
            <a:off x="8435170" y="2197609"/>
            <a:ext cx="168316" cy="369332"/>
          </a:xfrm>
          <a:prstGeom prst="rect">
            <a:avLst/>
          </a:prstGeom>
          <a:noFill/>
        </p:spPr>
        <p:txBody>
          <a:bodyPr wrap="none" lIns="0" tIns="0" rIns="0" bIns="0" rtlCol="0">
            <a:spAutoFit/>
          </a:bodyPr>
          <a:lstStyle/>
          <a:p>
            <a:pPr eaLnBrk="0" hangingPunct="0"/>
            <a:r>
              <a:rPr lang="en-US" b="1" dirty="0" smtClean="0">
                <a:solidFill>
                  <a:srgbClr val="000000"/>
                </a:solidFill>
                <a:latin typeface="Symbol" pitchFamily="18" charset="2"/>
                <a:ea typeface="ＭＳ Ｐゴシック" charset="0"/>
                <a:cs typeface="Arial" pitchFamily="34" charset="0"/>
                <a:sym typeface="Symbol"/>
              </a:rPr>
              <a:t></a:t>
            </a:r>
            <a:endParaRPr lang="en-US" b="1" dirty="0">
              <a:solidFill>
                <a:srgbClr val="000000"/>
              </a:solidFill>
              <a:latin typeface="Symbol" pitchFamily="18" charset="2"/>
              <a:ea typeface="ＭＳ Ｐゴシック" charset="0"/>
              <a:cs typeface="Arial" pitchFamily="34" charset="0"/>
            </a:endParaRPr>
          </a:p>
        </p:txBody>
      </p:sp>
    </p:spTree>
    <p:extLst>
      <p:ext uri="{BB962C8B-B14F-4D97-AF65-F5344CB8AC3E}">
        <p14:creationId xmlns:p14="http://schemas.microsoft.com/office/powerpoint/2010/main" val="24832968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744" y="204216"/>
            <a:ext cx="6382512" cy="6449568"/>
          </a:xfrm>
          <a:prstGeom prst="rect">
            <a:avLst/>
          </a:prstGeom>
        </p:spPr>
      </p:pic>
      <p:sp>
        <p:nvSpPr>
          <p:cNvPr id="3" name="TextBox 2"/>
          <p:cNvSpPr txBox="1"/>
          <p:nvPr/>
        </p:nvSpPr>
        <p:spPr>
          <a:xfrm>
            <a:off x="5623886" y="5496635"/>
            <a:ext cx="2172390" cy="1200329"/>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Glucose </a:t>
            </a:r>
            <a:r>
              <a:rPr lang="en-US" sz="1800" b="1" dirty="0" smtClean="0">
                <a:solidFill>
                  <a:srgbClr val="000000"/>
                </a:solidFill>
                <a:latin typeface="Arial" pitchFamily="34" charset="0"/>
                <a:ea typeface="ＭＳ Ｐゴシック" charset="0"/>
                <a:cs typeface="Arial" pitchFamily="34" charset="0"/>
              </a:rPr>
              <a:t>and</a:t>
            </a:r>
          </a:p>
          <a:p>
            <a:pPr eaLnBrk="0" hangingPunct="0"/>
            <a:r>
              <a:rPr lang="en-US" sz="1800" b="1" dirty="0" smtClean="0">
                <a:solidFill>
                  <a:srgbClr val="000000"/>
                </a:solidFill>
                <a:latin typeface="Arial" pitchFamily="34" charset="0"/>
                <a:ea typeface="ＭＳ Ｐゴシック" charset="0"/>
                <a:cs typeface="Arial" pitchFamily="34" charset="0"/>
              </a:rPr>
              <a:t>other compounds</a:t>
            </a:r>
          </a:p>
          <a:p>
            <a:pPr eaLnBrk="0" hangingPunct="0">
              <a:lnSpc>
                <a:spcPts val="2000"/>
              </a:lnSpc>
            </a:pPr>
            <a:r>
              <a:rPr lang="en-US" sz="1800" b="1" dirty="0" smtClean="0">
                <a:solidFill>
                  <a:srgbClr val="000000"/>
                </a:solidFill>
                <a:latin typeface="Arial" pitchFamily="34" charset="0"/>
                <a:ea typeface="ＭＳ Ｐゴシック" charset="0"/>
                <a:cs typeface="Arial" pitchFamily="34" charset="0"/>
              </a:rPr>
              <a:t>(</a:t>
            </a:r>
            <a:r>
              <a:rPr lang="en-US" sz="1800" b="1" dirty="0">
                <a:solidFill>
                  <a:srgbClr val="000000"/>
                </a:solidFill>
                <a:latin typeface="Arial" pitchFamily="34" charset="0"/>
                <a:ea typeface="ＭＳ Ｐゴシック" charset="0"/>
                <a:cs typeface="Arial" pitchFamily="34" charset="0"/>
              </a:rPr>
              <a:t>such as </a:t>
            </a:r>
            <a:r>
              <a:rPr lang="en-US" sz="1800" b="1" dirty="0" smtClean="0">
                <a:solidFill>
                  <a:srgbClr val="000000"/>
                </a:solidFill>
                <a:latin typeface="Arial" pitchFamily="34" charset="0"/>
                <a:ea typeface="ＭＳ Ｐゴシック" charset="0"/>
                <a:cs typeface="Arial" pitchFamily="34" charset="0"/>
              </a:rPr>
              <a:t>cellulose</a:t>
            </a:r>
          </a:p>
          <a:p>
            <a:pPr eaLnBrk="0" hangingPunct="0">
              <a:lnSpc>
                <a:spcPts val="2000"/>
              </a:lnSpc>
            </a:pPr>
            <a:r>
              <a:rPr lang="en-US" sz="1800" b="1" dirty="0" smtClean="0">
                <a:solidFill>
                  <a:srgbClr val="000000"/>
                </a:solidFill>
                <a:latin typeface="Arial" pitchFamily="34" charset="0"/>
                <a:ea typeface="ＭＳ Ｐゴシック" charset="0"/>
                <a:cs typeface="Arial" pitchFamily="34" charset="0"/>
              </a:rPr>
              <a:t>and </a:t>
            </a:r>
            <a:r>
              <a:rPr lang="en-US" sz="1800" b="1" dirty="0">
                <a:solidFill>
                  <a:srgbClr val="000000"/>
                </a:solidFill>
                <a:latin typeface="Arial" pitchFamily="34" charset="0"/>
                <a:ea typeface="ＭＳ Ｐゴシック" charset="0"/>
                <a:cs typeface="Arial" pitchFamily="34" charset="0"/>
              </a:rPr>
              <a:t>starch)</a:t>
            </a:r>
          </a:p>
        </p:txBody>
      </p:sp>
      <p:sp>
        <p:nvSpPr>
          <p:cNvPr id="5" name="TextBox 4"/>
          <p:cNvSpPr txBox="1"/>
          <p:nvPr/>
        </p:nvSpPr>
        <p:spPr>
          <a:xfrm>
            <a:off x="3630473" y="2213100"/>
            <a:ext cx="1569660" cy="1200329"/>
          </a:xfrm>
          <a:prstGeom prst="rect">
            <a:avLst/>
          </a:prstGeom>
          <a:noFill/>
        </p:spPr>
        <p:txBody>
          <a:bodyPr wrap="none" rtlCol="0">
            <a:spAutoFit/>
          </a:bodyPr>
          <a:lstStyle/>
          <a:p>
            <a:pPr algn="ctr" eaLnBrk="0" hangingPunct="0"/>
            <a:r>
              <a:rPr lang="en-US" sz="3600"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Calvin</a:t>
            </a:r>
          </a:p>
          <a:p>
            <a:pPr algn="ctr" eaLnBrk="0" hangingPunct="0"/>
            <a:r>
              <a:rPr lang="en-US" sz="3600" b="1" dirty="0" smtClean="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rPr>
              <a:t>cycle</a:t>
            </a:r>
            <a:endParaRPr lang="en-US" sz="3600" b="1" dirty="0">
              <a:solidFill>
                <a:srgbClr val="FFFFFF"/>
              </a:solidFill>
              <a:effectLst>
                <a:outerShdw blurRad="38100" dist="38100" dir="2700000" algn="tl">
                  <a:srgbClr val="000000">
                    <a:alpha val="43137"/>
                  </a:srgbClr>
                </a:outerShdw>
              </a:effectLst>
              <a:latin typeface="Arial" pitchFamily="34" charset="0"/>
              <a:ea typeface="ＭＳ Ｐゴシック" charset="0"/>
              <a:cs typeface="Arial" pitchFamily="34" charset="0"/>
            </a:endParaRPr>
          </a:p>
        </p:txBody>
      </p:sp>
      <p:sp>
        <p:nvSpPr>
          <p:cNvPr id="6" name="TextBox 5"/>
          <p:cNvSpPr txBox="1"/>
          <p:nvPr/>
        </p:nvSpPr>
        <p:spPr>
          <a:xfrm>
            <a:off x="3414086" y="5405195"/>
            <a:ext cx="646331"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G3P</a:t>
            </a:r>
          </a:p>
        </p:txBody>
      </p:sp>
      <p:sp>
        <p:nvSpPr>
          <p:cNvPr id="7" name="TextBox 6"/>
          <p:cNvSpPr txBox="1"/>
          <p:nvPr/>
        </p:nvSpPr>
        <p:spPr>
          <a:xfrm>
            <a:off x="4079566" y="5917213"/>
            <a:ext cx="153888" cy="276999"/>
          </a:xfrm>
          <a:prstGeom prst="rect">
            <a:avLst/>
          </a:prstGeom>
          <a:noFill/>
        </p:spPr>
        <p:txBody>
          <a:bodyPr wrap="none" lIns="0" tIns="0" rIns="0" bIns="0"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P</a:t>
            </a:r>
            <a:endParaRPr lang="en-US" sz="1800" b="1" dirty="0">
              <a:solidFill>
                <a:srgbClr val="000000"/>
              </a:solidFill>
              <a:latin typeface="Arial" pitchFamily="34" charset="0"/>
              <a:ea typeface="ＭＳ Ｐゴシック" charset="0"/>
              <a:cs typeface="Arial" pitchFamily="34" charset="0"/>
            </a:endParaRPr>
          </a:p>
        </p:txBody>
      </p:sp>
      <p:sp>
        <p:nvSpPr>
          <p:cNvPr id="8" name="TextBox 7"/>
          <p:cNvSpPr txBox="1"/>
          <p:nvPr/>
        </p:nvSpPr>
        <p:spPr>
          <a:xfrm>
            <a:off x="1388364" y="3047043"/>
            <a:ext cx="1005403"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NADPH</a:t>
            </a:r>
            <a:endParaRPr lang="en-US" sz="1800" b="1" dirty="0">
              <a:solidFill>
                <a:srgbClr val="000000"/>
              </a:solidFill>
              <a:latin typeface="Arial" pitchFamily="34" charset="0"/>
              <a:ea typeface="ＭＳ Ｐゴシック" charset="0"/>
              <a:cs typeface="Arial" pitchFamily="34" charset="0"/>
            </a:endParaRPr>
          </a:p>
        </p:txBody>
      </p:sp>
      <p:sp>
        <p:nvSpPr>
          <p:cNvPr id="9" name="TextBox 8"/>
          <p:cNvSpPr txBox="1"/>
          <p:nvPr/>
        </p:nvSpPr>
        <p:spPr>
          <a:xfrm>
            <a:off x="1591699" y="2155503"/>
            <a:ext cx="629211"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ATP</a:t>
            </a:r>
          </a:p>
        </p:txBody>
      </p:sp>
      <p:sp>
        <p:nvSpPr>
          <p:cNvPr id="10" name="TextBox 9"/>
          <p:cNvSpPr txBox="1"/>
          <p:nvPr/>
        </p:nvSpPr>
        <p:spPr>
          <a:xfrm>
            <a:off x="1626374" y="2768814"/>
            <a:ext cx="126638" cy="276999"/>
          </a:xfrm>
          <a:prstGeom prst="rect">
            <a:avLst/>
          </a:prstGeom>
          <a:noFill/>
        </p:spPr>
        <p:txBody>
          <a:bodyPr wrap="none" lIns="0" tIns="0" rIns="0" bIns="0" rtlCol="0">
            <a:spAutoFit/>
          </a:bodyPr>
          <a:lstStyle/>
          <a:p>
            <a:pPr algn="ctr" eaLnBrk="0" hangingPunct="0"/>
            <a:r>
              <a:rPr lang="en-US" sz="1800" b="1" dirty="0" smtClean="0">
                <a:solidFill>
                  <a:srgbClr val="000000"/>
                </a:solidFill>
                <a:latin typeface="Symbol" pitchFamily="18" charset="2"/>
                <a:ea typeface="ＭＳ Ｐゴシック" charset="0"/>
                <a:cs typeface="Arial" pitchFamily="34" charset="0"/>
                <a:sym typeface="Symbol"/>
              </a:rPr>
              <a:t></a:t>
            </a:r>
            <a:endParaRPr lang="en-US" sz="1800" b="1" dirty="0">
              <a:solidFill>
                <a:srgbClr val="000000"/>
              </a:solidFill>
              <a:latin typeface="Symbol" pitchFamily="18" charset="2"/>
              <a:ea typeface="ＭＳ Ｐゴシック" charset="0"/>
              <a:cs typeface="Arial" pitchFamily="34" charset="0"/>
            </a:endParaRPr>
          </a:p>
        </p:txBody>
      </p:sp>
      <p:sp>
        <p:nvSpPr>
          <p:cNvPr id="11" name="TextBox 10"/>
          <p:cNvSpPr txBox="1"/>
          <p:nvPr/>
        </p:nvSpPr>
        <p:spPr>
          <a:xfrm>
            <a:off x="2009559" y="2767544"/>
            <a:ext cx="126638" cy="276999"/>
          </a:xfrm>
          <a:prstGeom prst="rect">
            <a:avLst/>
          </a:prstGeom>
          <a:noFill/>
        </p:spPr>
        <p:txBody>
          <a:bodyPr wrap="none" lIns="0" tIns="0" rIns="0" bIns="0" rtlCol="0">
            <a:spAutoFit/>
          </a:bodyPr>
          <a:lstStyle/>
          <a:p>
            <a:pPr algn="ctr" eaLnBrk="0" hangingPunct="0"/>
            <a:r>
              <a:rPr lang="en-US" sz="1800" b="1" dirty="0" smtClean="0">
                <a:solidFill>
                  <a:srgbClr val="000000"/>
                </a:solidFill>
                <a:latin typeface="Symbol" pitchFamily="18" charset="2"/>
                <a:ea typeface="ＭＳ Ｐゴシック" charset="0"/>
                <a:cs typeface="Arial" pitchFamily="34" charset="0"/>
                <a:sym typeface="Symbol"/>
              </a:rPr>
              <a:t></a:t>
            </a:r>
            <a:endParaRPr lang="en-US" sz="1800" b="1" dirty="0">
              <a:solidFill>
                <a:srgbClr val="000000"/>
              </a:solidFill>
              <a:latin typeface="Symbol" pitchFamily="18" charset="2"/>
              <a:ea typeface="ＭＳ Ｐゴシック" charset="0"/>
              <a:cs typeface="Arial" pitchFamily="34" charset="0"/>
            </a:endParaRPr>
          </a:p>
        </p:txBody>
      </p:sp>
      <p:sp>
        <p:nvSpPr>
          <p:cNvPr id="12" name="TextBox 11"/>
          <p:cNvSpPr txBox="1"/>
          <p:nvPr/>
        </p:nvSpPr>
        <p:spPr>
          <a:xfrm>
            <a:off x="4287007" y="166116"/>
            <a:ext cx="615874"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CO</a:t>
            </a:r>
            <a:r>
              <a:rPr lang="en-US" sz="1800" b="1" baseline="-25000" dirty="0" smtClean="0">
                <a:solidFill>
                  <a:srgbClr val="000000"/>
                </a:solidFill>
                <a:latin typeface="Arial" pitchFamily="34" charset="0"/>
                <a:ea typeface="ＭＳ Ｐゴシック" charset="0"/>
                <a:cs typeface="Arial" pitchFamily="34" charset="0"/>
              </a:rPr>
              <a:t>2</a:t>
            </a:r>
            <a:endParaRPr lang="en-US" sz="1800" b="1" baseline="-25000" dirty="0">
              <a:solidFill>
                <a:srgbClr val="000000"/>
              </a:solidFill>
              <a:latin typeface="Arial" pitchFamily="34" charset="0"/>
              <a:ea typeface="ＭＳ Ｐゴシック" charset="0"/>
              <a:cs typeface="Arial" pitchFamily="34" charset="0"/>
            </a:endParaRPr>
          </a:p>
        </p:txBody>
      </p:sp>
      <p:sp>
        <p:nvSpPr>
          <p:cNvPr id="13" name="TextBox 12"/>
          <p:cNvSpPr txBox="1"/>
          <p:nvPr/>
        </p:nvSpPr>
        <p:spPr>
          <a:xfrm>
            <a:off x="6506599" y="2140263"/>
            <a:ext cx="671979"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ADP</a:t>
            </a:r>
            <a:endParaRPr lang="en-US" sz="1800" b="1" dirty="0">
              <a:solidFill>
                <a:srgbClr val="000000"/>
              </a:solidFill>
              <a:latin typeface="Arial" pitchFamily="34" charset="0"/>
              <a:ea typeface="ＭＳ Ｐゴシック" charset="0"/>
              <a:cs typeface="Arial" pitchFamily="34" charset="0"/>
            </a:endParaRPr>
          </a:p>
        </p:txBody>
      </p:sp>
      <p:sp>
        <p:nvSpPr>
          <p:cNvPr id="14" name="TextBox 13"/>
          <p:cNvSpPr txBox="1"/>
          <p:nvPr/>
        </p:nvSpPr>
        <p:spPr>
          <a:xfrm>
            <a:off x="7482502" y="2202120"/>
            <a:ext cx="153888" cy="276999"/>
          </a:xfrm>
          <a:prstGeom prst="rect">
            <a:avLst/>
          </a:prstGeom>
          <a:noFill/>
        </p:spPr>
        <p:txBody>
          <a:bodyPr wrap="none" lIns="0" tIns="0" rIns="0" bIns="0"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P</a:t>
            </a:r>
            <a:endParaRPr lang="en-US" sz="1800" b="1" dirty="0">
              <a:solidFill>
                <a:srgbClr val="000000"/>
              </a:solidFill>
              <a:latin typeface="Arial" pitchFamily="34" charset="0"/>
              <a:ea typeface="ＭＳ Ｐゴシック" charset="0"/>
              <a:cs typeface="Arial" pitchFamily="34" charset="0"/>
            </a:endParaRPr>
          </a:p>
        </p:txBody>
      </p:sp>
      <p:sp>
        <p:nvSpPr>
          <p:cNvPr id="15" name="TextBox 14"/>
          <p:cNvSpPr txBox="1"/>
          <p:nvPr/>
        </p:nvSpPr>
        <p:spPr>
          <a:xfrm>
            <a:off x="6576360" y="3040618"/>
            <a:ext cx="928459" cy="369332"/>
          </a:xfrm>
          <a:prstGeom prst="rect">
            <a:avLst/>
          </a:prstGeom>
          <a:noFill/>
        </p:spPr>
        <p:txBody>
          <a:bodyPr wrap="none" rtlCol="0">
            <a:spAutoFit/>
          </a:bodyPr>
          <a:lstStyle/>
          <a:p>
            <a:pPr eaLnBrk="0" hangingPunct="0"/>
            <a:r>
              <a:rPr lang="en-US" sz="1800" b="1" dirty="0" smtClean="0">
                <a:solidFill>
                  <a:srgbClr val="000000"/>
                </a:solidFill>
                <a:latin typeface="Arial" pitchFamily="34" charset="0"/>
                <a:ea typeface="ＭＳ Ｐゴシック" charset="0"/>
                <a:cs typeface="Arial" pitchFamily="34" charset="0"/>
              </a:rPr>
              <a:t>NADP</a:t>
            </a:r>
            <a:r>
              <a:rPr lang="en-US" sz="1800" b="1" baseline="30000" dirty="0" smtClean="0">
                <a:solidFill>
                  <a:srgbClr val="000000"/>
                </a:solidFill>
                <a:latin typeface="Symbol"/>
                <a:ea typeface="ＭＳ Ｐゴシック" charset="0"/>
                <a:cs typeface="Arial" pitchFamily="34" charset="0"/>
              </a:rPr>
              <a:t>+</a:t>
            </a:r>
            <a:endParaRPr lang="en-US" sz="1800" b="1" dirty="0">
              <a:solidFill>
                <a:srgbClr val="000000"/>
              </a:solidFill>
              <a:latin typeface="Symbol"/>
              <a:ea typeface="ＭＳ Ｐゴシック" charset="0"/>
              <a:cs typeface="Arial" pitchFamily="34" charset="0"/>
            </a:endParaRPr>
          </a:p>
        </p:txBody>
      </p:sp>
      <p:sp>
        <p:nvSpPr>
          <p:cNvPr id="2" name="Rectangle 1"/>
          <p:cNvSpPr/>
          <p:nvPr/>
        </p:nvSpPr>
        <p:spPr>
          <a:xfrm>
            <a:off x="7049700" y="2147690"/>
            <a:ext cx="304892" cy="461665"/>
          </a:xfrm>
          <a:prstGeom prst="rect">
            <a:avLst/>
          </a:prstGeom>
        </p:spPr>
        <p:txBody>
          <a:bodyPr wrap="none">
            <a:spAutoFit/>
          </a:bodyPr>
          <a:lstStyle/>
          <a:p>
            <a:pPr eaLnBrk="0" hangingPunct="0"/>
            <a:r>
              <a:rPr lang="en-US" b="1" baseline="30000" dirty="0" smtClean="0">
                <a:solidFill>
                  <a:srgbClr val="000000"/>
                </a:solidFill>
                <a:latin typeface="Symbol"/>
                <a:ea typeface="ＭＳ Ｐゴシック" charset="0"/>
                <a:cs typeface="Arial" pitchFamily="34" charset="0"/>
              </a:rPr>
              <a:t>+</a:t>
            </a:r>
            <a:endParaRPr lang="en-US" b="1" dirty="0">
              <a:solidFill>
                <a:srgbClr val="000000"/>
              </a:solidFill>
              <a:latin typeface="Symbol"/>
              <a:ea typeface="ＭＳ Ｐゴシック" charset="0"/>
            </a:endParaRPr>
          </a:p>
        </p:txBody>
      </p:sp>
    </p:spTree>
    <p:extLst>
      <p:ext uri="{BB962C8B-B14F-4D97-AF65-F5344CB8AC3E}">
        <p14:creationId xmlns:p14="http://schemas.microsoft.com/office/powerpoint/2010/main" val="4212415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258824"/>
            <a:ext cx="8546592" cy="4340352"/>
          </a:xfrm>
          <a:prstGeom prst="rect">
            <a:avLst/>
          </a:prstGeom>
        </p:spPr>
      </p:pic>
      <p:sp>
        <p:nvSpPr>
          <p:cNvPr id="3" name="TextBox 2"/>
          <p:cNvSpPr txBox="1"/>
          <p:nvPr/>
        </p:nvSpPr>
        <p:spPr>
          <a:xfrm>
            <a:off x="3190875" y="5114925"/>
            <a:ext cx="3695242" cy="454420"/>
          </a:xfrm>
          <a:prstGeom prst="rect">
            <a:avLst/>
          </a:prstGeom>
          <a:noFill/>
        </p:spPr>
        <p:txBody>
          <a:bodyPr wrap="none" rtlCol="0">
            <a:spAutoFit/>
          </a:bodyPr>
          <a:lstStyle/>
          <a:p>
            <a:pPr eaLnBrk="0" hangingPunct="0"/>
            <a:r>
              <a:rPr lang="en-US" sz="2353" b="1" dirty="0">
                <a:solidFill>
                  <a:srgbClr val="000000"/>
                </a:solidFill>
                <a:latin typeface="Arial" pitchFamily="34" charset="0"/>
                <a:ea typeface="ＭＳ Ｐゴシック" charset="0"/>
                <a:cs typeface="Arial" pitchFamily="34" charset="0"/>
              </a:rPr>
              <a:t>Wavelength of light (nm)</a:t>
            </a:r>
          </a:p>
        </p:txBody>
      </p:sp>
      <p:sp>
        <p:nvSpPr>
          <p:cNvPr id="5" name="TextBox 4"/>
          <p:cNvSpPr txBox="1"/>
          <p:nvPr/>
        </p:nvSpPr>
        <p:spPr>
          <a:xfrm rot="16200000">
            <a:off x="-1041677" y="2557464"/>
            <a:ext cx="3318537" cy="816506"/>
          </a:xfrm>
          <a:prstGeom prst="rect">
            <a:avLst/>
          </a:prstGeom>
          <a:noFill/>
        </p:spPr>
        <p:txBody>
          <a:bodyPr wrap="none" rtlCol="0">
            <a:spAutoFit/>
          </a:bodyPr>
          <a:lstStyle/>
          <a:p>
            <a:pPr algn="ctr" eaLnBrk="0" hangingPunct="0"/>
            <a:r>
              <a:rPr lang="en-US" sz="2353" b="1" dirty="0">
                <a:solidFill>
                  <a:srgbClr val="000000"/>
                </a:solidFill>
                <a:latin typeface="Arial" pitchFamily="34" charset="0"/>
                <a:ea typeface="ＭＳ Ｐゴシック" charset="0"/>
                <a:cs typeface="Arial" pitchFamily="34" charset="0"/>
              </a:rPr>
              <a:t>Absorption of light </a:t>
            </a:r>
            <a:r>
              <a:rPr lang="en-US" sz="2353" b="1" dirty="0" smtClean="0">
                <a:solidFill>
                  <a:srgbClr val="000000"/>
                </a:solidFill>
                <a:latin typeface="Arial" pitchFamily="34" charset="0"/>
                <a:ea typeface="ＭＳ Ｐゴシック" charset="0"/>
                <a:cs typeface="Arial" pitchFamily="34" charset="0"/>
              </a:rPr>
              <a:t>by</a:t>
            </a:r>
          </a:p>
          <a:p>
            <a:pPr algn="ctr" eaLnBrk="0" hangingPunct="0"/>
            <a:r>
              <a:rPr lang="en-US" sz="2353" b="1" dirty="0" smtClean="0">
                <a:solidFill>
                  <a:srgbClr val="000000"/>
                </a:solidFill>
                <a:latin typeface="Arial" pitchFamily="34" charset="0"/>
                <a:ea typeface="ＭＳ Ｐゴシック" charset="0"/>
                <a:cs typeface="Arial" pitchFamily="34" charset="0"/>
              </a:rPr>
              <a:t>chloroplast </a:t>
            </a:r>
            <a:r>
              <a:rPr lang="en-US" sz="2353" b="1" dirty="0">
                <a:solidFill>
                  <a:srgbClr val="000000"/>
                </a:solidFill>
                <a:latin typeface="Arial" pitchFamily="34" charset="0"/>
                <a:ea typeface="ＭＳ Ｐゴシック" charset="0"/>
                <a:cs typeface="Arial" pitchFamily="34" charset="0"/>
              </a:rPr>
              <a:t>pigments</a:t>
            </a:r>
          </a:p>
        </p:txBody>
      </p:sp>
      <p:sp>
        <p:nvSpPr>
          <p:cNvPr id="6" name="TextBox 5"/>
          <p:cNvSpPr txBox="1"/>
          <p:nvPr/>
        </p:nvSpPr>
        <p:spPr>
          <a:xfrm>
            <a:off x="1304925" y="1438275"/>
            <a:ext cx="1128835" cy="731226"/>
          </a:xfrm>
          <a:prstGeom prst="rect">
            <a:avLst/>
          </a:prstGeom>
          <a:noFill/>
        </p:spPr>
        <p:txBody>
          <a:bodyPr wrap="none" rtlCol="0">
            <a:spAutoFit/>
          </a:bodyPr>
          <a:lstStyle/>
          <a:p>
            <a:pPr algn="ctr" eaLnBrk="0" hangingPunct="0"/>
            <a:r>
              <a:rPr lang="en-US" sz="2076" b="1" dirty="0" err="1" smtClean="0">
                <a:solidFill>
                  <a:srgbClr val="000000"/>
                </a:solidFill>
                <a:latin typeface="Arial" pitchFamily="34" charset="0"/>
                <a:ea typeface="ＭＳ Ｐゴシック" charset="0"/>
                <a:cs typeface="Arial" pitchFamily="34" charset="0"/>
              </a:rPr>
              <a:t>Chloro</a:t>
            </a:r>
            <a:r>
              <a:rPr lang="en-US" sz="2076" b="1" dirty="0" smtClean="0">
                <a:solidFill>
                  <a:srgbClr val="000000"/>
                </a:solidFill>
                <a:latin typeface="Arial" pitchFamily="34" charset="0"/>
                <a:ea typeface="ＭＳ Ｐゴシック" charset="0"/>
                <a:cs typeface="Arial" pitchFamily="34" charset="0"/>
              </a:rPr>
              <a:t>-</a:t>
            </a:r>
          </a:p>
          <a:p>
            <a:pPr algn="ctr" eaLnBrk="0" hangingPunct="0"/>
            <a:r>
              <a:rPr lang="en-US" sz="2076" b="1" dirty="0" err="1" smtClean="0">
                <a:solidFill>
                  <a:srgbClr val="000000"/>
                </a:solidFill>
                <a:latin typeface="Arial" pitchFamily="34" charset="0"/>
                <a:ea typeface="ＭＳ Ｐゴシック" charset="0"/>
                <a:cs typeface="Arial" pitchFamily="34" charset="0"/>
              </a:rPr>
              <a:t>phyll</a:t>
            </a:r>
            <a:r>
              <a:rPr lang="en-US" sz="2076" b="1" dirty="0" smtClean="0">
                <a:solidFill>
                  <a:srgbClr val="000000"/>
                </a:solidFill>
                <a:latin typeface="Arial" pitchFamily="34" charset="0"/>
                <a:ea typeface="ＭＳ Ｐゴシック" charset="0"/>
                <a:cs typeface="Arial" pitchFamily="34" charset="0"/>
              </a:rPr>
              <a:t> </a:t>
            </a:r>
            <a:r>
              <a:rPr lang="en-US" sz="2076" b="1" i="1" dirty="0">
                <a:solidFill>
                  <a:srgbClr val="000000"/>
                </a:solidFill>
                <a:latin typeface="Arial" pitchFamily="34" charset="0"/>
                <a:ea typeface="ＭＳ Ｐゴシック" charset="0"/>
                <a:cs typeface="Arial" pitchFamily="34" charset="0"/>
              </a:rPr>
              <a:t>a</a:t>
            </a:r>
          </a:p>
        </p:txBody>
      </p:sp>
      <p:sp>
        <p:nvSpPr>
          <p:cNvPr id="7" name="TextBox 6"/>
          <p:cNvSpPr txBox="1"/>
          <p:nvPr/>
        </p:nvSpPr>
        <p:spPr>
          <a:xfrm>
            <a:off x="3238500" y="1841988"/>
            <a:ext cx="1933576" cy="411779"/>
          </a:xfrm>
          <a:prstGeom prst="rect">
            <a:avLst/>
          </a:prstGeom>
          <a:noFill/>
        </p:spPr>
        <p:txBody>
          <a:bodyPr wrap="square" rtlCol="0">
            <a:spAutoFit/>
          </a:bodyPr>
          <a:lstStyle/>
          <a:p>
            <a:pPr eaLnBrk="0" hangingPunct="0"/>
            <a:r>
              <a:rPr lang="en-US" sz="2076" b="1" dirty="0" smtClean="0">
                <a:solidFill>
                  <a:srgbClr val="000000"/>
                </a:solidFill>
                <a:latin typeface="Arial" pitchFamily="34" charset="0"/>
                <a:ea typeface="ＭＳ Ｐゴシック" charset="0"/>
                <a:cs typeface="Arial" pitchFamily="34" charset="0"/>
              </a:rPr>
              <a:t>Chlorophyll </a:t>
            </a:r>
            <a:r>
              <a:rPr lang="en-US" sz="2076" b="1" i="1" dirty="0" smtClean="0">
                <a:solidFill>
                  <a:srgbClr val="000000"/>
                </a:solidFill>
                <a:latin typeface="Arial" pitchFamily="34" charset="0"/>
                <a:ea typeface="ＭＳ Ｐゴシック" charset="0"/>
                <a:cs typeface="Arial" pitchFamily="34" charset="0"/>
              </a:rPr>
              <a:t>b</a:t>
            </a:r>
            <a:endParaRPr lang="en-US" sz="2076" b="1" i="1" dirty="0">
              <a:solidFill>
                <a:srgbClr val="000000"/>
              </a:solidFill>
              <a:latin typeface="Arial" pitchFamily="34" charset="0"/>
              <a:ea typeface="ＭＳ Ｐゴシック" charset="0"/>
              <a:cs typeface="Arial" pitchFamily="34" charset="0"/>
            </a:endParaRPr>
          </a:p>
        </p:txBody>
      </p:sp>
      <p:sp>
        <p:nvSpPr>
          <p:cNvPr id="8" name="TextBox 7"/>
          <p:cNvSpPr txBox="1"/>
          <p:nvPr/>
        </p:nvSpPr>
        <p:spPr>
          <a:xfrm>
            <a:off x="3962400" y="3023088"/>
            <a:ext cx="1933576" cy="411779"/>
          </a:xfrm>
          <a:prstGeom prst="rect">
            <a:avLst/>
          </a:prstGeom>
          <a:noFill/>
        </p:spPr>
        <p:txBody>
          <a:bodyPr wrap="square" rtlCol="0">
            <a:spAutoFit/>
          </a:bodyPr>
          <a:lstStyle/>
          <a:p>
            <a:pPr eaLnBrk="0" hangingPunct="0"/>
            <a:r>
              <a:rPr lang="en-US" sz="2076" b="1" dirty="0">
                <a:solidFill>
                  <a:srgbClr val="000000"/>
                </a:solidFill>
                <a:latin typeface="Arial" pitchFamily="34" charset="0"/>
                <a:ea typeface="ＭＳ Ｐゴシック" charset="0"/>
                <a:cs typeface="Arial" pitchFamily="34" charset="0"/>
              </a:rPr>
              <a:t>Carotenoids</a:t>
            </a:r>
            <a:endParaRPr lang="en-US" sz="2076" b="1" i="1" dirty="0">
              <a:solidFill>
                <a:srgbClr val="000000"/>
              </a:solidFill>
              <a:latin typeface="Arial" pitchFamily="34" charset="0"/>
              <a:ea typeface="ＭＳ Ｐゴシック" charset="0"/>
              <a:cs typeface="Arial" pitchFamily="34" charset="0"/>
            </a:endParaRPr>
          </a:p>
        </p:txBody>
      </p:sp>
      <p:sp>
        <p:nvSpPr>
          <p:cNvPr id="4" name="TextBox 3"/>
          <p:cNvSpPr txBox="1"/>
          <p:nvPr/>
        </p:nvSpPr>
        <p:spPr>
          <a:xfrm>
            <a:off x="1218557" y="4586886"/>
            <a:ext cx="627095" cy="411779"/>
          </a:xfrm>
          <a:prstGeom prst="rect">
            <a:avLst/>
          </a:prstGeom>
          <a:noFill/>
        </p:spPr>
        <p:txBody>
          <a:bodyPr wrap="none" rtlCol="0">
            <a:spAutoFit/>
          </a:bodyPr>
          <a:lstStyle/>
          <a:p>
            <a:pPr eaLnBrk="0" hangingPunct="0"/>
            <a:r>
              <a:rPr lang="en-US" sz="2076" b="1" dirty="0">
                <a:solidFill>
                  <a:srgbClr val="FFFFFF"/>
                </a:solidFill>
                <a:latin typeface="Arial" pitchFamily="34" charset="0"/>
                <a:ea typeface="ＭＳ Ｐゴシック" charset="0"/>
                <a:cs typeface="Arial" pitchFamily="34" charset="0"/>
              </a:rPr>
              <a:t>400</a:t>
            </a:r>
          </a:p>
        </p:txBody>
      </p:sp>
      <p:sp>
        <p:nvSpPr>
          <p:cNvPr id="10" name="TextBox 9"/>
          <p:cNvSpPr txBox="1"/>
          <p:nvPr/>
        </p:nvSpPr>
        <p:spPr>
          <a:xfrm>
            <a:off x="3447407" y="4586885"/>
            <a:ext cx="627095" cy="411779"/>
          </a:xfrm>
          <a:prstGeom prst="rect">
            <a:avLst/>
          </a:prstGeom>
          <a:noFill/>
        </p:spPr>
        <p:txBody>
          <a:bodyPr wrap="none" rtlCol="0">
            <a:spAutoFit/>
          </a:bodyPr>
          <a:lstStyle/>
          <a:p>
            <a:pPr eaLnBrk="0" hangingPunct="0"/>
            <a:r>
              <a:rPr lang="en-US" sz="2076" b="1" dirty="0" smtClean="0">
                <a:solidFill>
                  <a:srgbClr val="FFFFFF"/>
                </a:solidFill>
                <a:latin typeface="Arial" pitchFamily="34" charset="0"/>
                <a:ea typeface="ＭＳ Ｐゴシック" charset="0"/>
                <a:cs typeface="Arial" pitchFamily="34" charset="0"/>
              </a:rPr>
              <a:t>500</a:t>
            </a:r>
            <a:endParaRPr lang="en-US" sz="2076" b="1" dirty="0">
              <a:solidFill>
                <a:srgbClr val="FFFFFF"/>
              </a:solidFill>
              <a:latin typeface="Arial" pitchFamily="34" charset="0"/>
              <a:ea typeface="ＭＳ Ｐゴシック" charset="0"/>
              <a:cs typeface="Arial" pitchFamily="34" charset="0"/>
            </a:endParaRPr>
          </a:p>
        </p:txBody>
      </p:sp>
      <p:sp>
        <p:nvSpPr>
          <p:cNvPr id="11" name="TextBox 10"/>
          <p:cNvSpPr txBox="1"/>
          <p:nvPr/>
        </p:nvSpPr>
        <p:spPr>
          <a:xfrm>
            <a:off x="5676257" y="4586884"/>
            <a:ext cx="627095" cy="411779"/>
          </a:xfrm>
          <a:prstGeom prst="rect">
            <a:avLst/>
          </a:prstGeom>
          <a:noFill/>
        </p:spPr>
        <p:txBody>
          <a:bodyPr wrap="none" rtlCol="0">
            <a:spAutoFit/>
          </a:bodyPr>
          <a:lstStyle/>
          <a:p>
            <a:pPr eaLnBrk="0" hangingPunct="0"/>
            <a:r>
              <a:rPr lang="en-US" sz="2076" b="1" dirty="0" smtClean="0">
                <a:solidFill>
                  <a:srgbClr val="000000"/>
                </a:solidFill>
                <a:latin typeface="Arial" pitchFamily="34" charset="0"/>
                <a:ea typeface="ＭＳ Ｐゴシック" charset="0"/>
                <a:cs typeface="Arial" pitchFamily="34" charset="0"/>
              </a:rPr>
              <a:t>600</a:t>
            </a:r>
            <a:endParaRPr lang="en-US" sz="2076" b="1" dirty="0">
              <a:solidFill>
                <a:srgbClr val="000000"/>
              </a:solidFill>
              <a:latin typeface="Arial" pitchFamily="34" charset="0"/>
              <a:ea typeface="ＭＳ Ｐゴシック" charset="0"/>
              <a:cs typeface="Arial" pitchFamily="34" charset="0"/>
            </a:endParaRPr>
          </a:p>
        </p:txBody>
      </p:sp>
      <p:sp>
        <p:nvSpPr>
          <p:cNvPr id="12" name="TextBox 11"/>
          <p:cNvSpPr txBox="1"/>
          <p:nvPr/>
        </p:nvSpPr>
        <p:spPr>
          <a:xfrm>
            <a:off x="7943207" y="4586883"/>
            <a:ext cx="627095" cy="411779"/>
          </a:xfrm>
          <a:prstGeom prst="rect">
            <a:avLst/>
          </a:prstGeom>
          <a:noFill/>
        </p:spPr>
        <p:txBody>
          <a:bodyPr wrap="none" rtlCol="0">
            <a:spAutoFit/>
          </a:bodyPr>
          <a:lstStyle/>
          <a:p>
            <a:pPr eaLnBrk="0" hangingPunct="0"/>
            <a:r>
              <a:rPr lang="en-US" sz="2076" b="1" dirty="0" smtClean="0">
                <a:solidFill>
                  <a:srgbClr val="000000"/>
                </a:solidFill>
                <a:latin typeface="Arial" pitchFamily="34" charset="0"/>
                <a:ea typeface="ＭＳ Ｐゴシック" charset="0"/>
                <a:cs typeface="Arial" pitchFamily="34" charset="0"/>
              </a:rPr>
              <a:t>700</a:t>
            </a:r>
            <a:endParaRPr lang="en-US" sz="2076" b="1" dirty="0">
              <a:solidFill>
                <a:srgbClr val="000000"/>
              </a:solidFill>
              <a:latin typeface="Arial" pitchFamily="34" charset="0"/>
              <a:ea typeface="ＭＳ Ｐゴシック" charset="0"/>
              <a:cs typeface="Arial" pitchFamily="34" charset="0"/>
            </a:endParaRPr>
          </a:p>
        </p:txBody>
      </p:sp>
      <p:sp>
        <p:nvSpPr>
          <p:cNvPr id="13" name="Freeform 12"/>
          <p:cNvSpPr/>
          <p:nvPr/>
        </p:nvSpPr>
        <p:spPr bwMode="auto">
          <a:xfrm>
            <a:off x="2971800" y="2042159"/>
            <a:ext cx="335280" cy="45719"/>
          </a:xfrm>
          <a:custGeom>
            <a:avLst/>
            <a:gdLst>
              <a:gd name="connsiteX0" fmla="*/ 0 w 335280"/>
              <a:gd name="connsiteY0" fmla="*/ 0 h 0"/>
              <a:gd name="connsiteX1" fmla="*/ 335280 w 335280"/>
              <a:gd name="connsiteY1" fmla="*/ 0 h 0"/>
            </a:gdLst>
            <a:ahLst/>
            <a:cxnLst>
              <a:cxn ang="0">
                <a:pos x="connsiteX0" y="connsiteY0"/>
              </a:cxn>
              <a:cxn ang="0">
                <a:pos x="connsiteX1" y="connsiteY1"/>
              </a:cxn>
            </a:cxnLst>
            <a:rect l="l" t="t" r="r" b="b"/>
            <a:pathLst>
              <a:path w="335280">
                <a:moveTo>
                  <a:pt x="0" y="0"/>
                </a:moveTo>
                <a:lnTo>
                  <a:pt x="335280"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4" name="Freeform 13"/>
          <p:cNvSpPr/>
          <p:nvPr/>
        </p:nvSpPr>
        <p:spPr bwMode="auto">
          <a:xfrm>
            <a:off x="3771900" y="3223259"/>
            <a:ext cx="220980" cy="45719"/>
          </a:xfrm>
          <a:custGeom>
            <a:avLst/>
            <a:gdLst>
              <a:gd name="connsiteX0" fmla="*/ 0 w 335280"/>
              <a:gd name="connsiteY0" fmla="*/ 0 h 0"/>
              <a:gd name="connsiteX1" fmla="*/ 335280 w 335280"/>
              <a:gd name="connsiteY1" fmla="*/ 0 h 0"/>
            </a:gdLst>
            <a:ahLst/>
            <a:cxnLst>
              <a:cxn ang="0">
                <a:pos x="connsiteX0" y="connsiteY0"/>
              </a:cxn>
              <a:cxn ang="0">
                <a:pos x="connsiteX1" y="connsiteY1"/>
              </a:cxn>
            </a:cxnLst>
            <a:rect l="l" t="t" r="r" b="b"/>
            <a:pathLst>
              <a:path w="335280">
                <a:moveTo>
                  <a:pt x="0" y="0"/>
                </a:moveTo>
                <a:lnTo>
                  <a:pt x="335280"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5" name="Freeform 14"/>
          <p:cNvSpPr/>
          <p:nvPr/>
        </p:nvSpPr>
        <p:spPr bwMode="auto">
          <a:xfrm>
            <a:off x="1844040" y="2231390"/>
            <a:ext cx="228600" cy="342900"/>
          </a:xfrm>
          <a:custGeom>
            <a:avLst/>
            <a:gdLst>
              <a:gd name="connsiteX0" fmla="*/ 0 w 228600"/>
              <a:gd name="connsiteY0" fmla="*/ 0 h 342900"/>
              <a:gd name="connsiteX1" fmla="*/ 228600 w 228600"/>
              <a:gd name="connsiteY1" fmla="*/ 342900 h 342900"/>
            </a:gdLst>
            <a:ahLst/>
            <a:cxnLst>
              <a:cxn ang="0">
                <a:pos x="connsiteX0" y="connsiteY0"/>
              </a:cxn>
              <a:cxn ang="0">
                <a:pos x="connsiteX1" y="connsiteY1"/>
              </a:cxn>
            </a:cxnLst>
            <a:rect l="l" t="t" r="r" b="b"/>
            <a:pathLst>
              <a:path w="228600" h="342900">
                <a:moveTo>
                  <a:pt x="0" y="0"/>
                </a:moveTo>
                <a:lnTo>
                  <a:pt x="228600" y="3429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8301873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31519" y="602786"/>
            <a:ext cx="7219407" cy="755752"/>
          </a:xfrm>
        </p:spPr>
        <p:txBody>
          <a:bodyPr/>
          <a:lstStyle/>
          <a:p>
            <a:r>
              <a:rPr lang="en-US" sz="4000" dirty="0" smtClean="0">
                <a:solidFill>
                  <a:srgbClr val="FF0000"/>
                </a:solidFill>
                <a:latin typeface="Cambria" panose="02040503050406030204" pitchFamily="18" charset="0"/>
              </a:rPr>
              <a:t>The Basics of Photosynthesis</a:t>
            </a:r>
            <a:endParaRPr lang="en-US" sz="4000" dirty="0">
              <a:solidFill>
                <a:srgbClr val="FF0000"/>
              </a:solidFill>
              <a:latin typeface="Cambria" panose="02040503050406030204" pitchFamily="18" charset="0"/>
            </a:endParaRPr>
          </a:p>
        </p:txBody>
      </p:sp>
      <p:sp>
        <p:nvSpPr>
          <p:cNvPr id="30723" name="Rectangle 3"/>
          <p:cNvSpPr>
            <a:spLocks noGrp="1" noChangeArrowheads="1"/>
          </p:cNvSpPr>
          <p:nvPr>
            <p:ph idx="1"/>
          </p:nvPr>
        </p:nvSpPr>
        <p:spPr>
          <a:xfrm>
            <a:off x="731519" y="1672045"/>
            <a:ext cx="7786405" cy="4504917"/>
          </a:xfrm>
        </p:spPr>
        <p:txBody>
          <a:bodyPr/>
          <a:lstStyle/>
          <a:p>
            <a:r>
              <a:rPr lang="en-US" b="1" dirty="0" smtClean="0">
                <a:latin typeface="Cambria" panose="02040503050406030204" pitchFamily="18" charset="0"/>
              </a:rPr>
              <a:t>Photosynthesis</a:t>
            </a:r>
          </a:p>
          <a:p>
            <a:pPr lvl="1"/>
            <a:r>
              <a:rPr lang="en-US" b="1" dirty="0" smtClean="0">
                <a:latin typeface="Cambria" panose="02040503050406030204" pitchFamily="18" charset="0"/>
              </a:rPr>
              <a:t>is used by plants, </a:t>
            </a:r>
            <a:r>
              <a:rPr lang="en-US" sz="2800" b="1" dirty="0" smtClean="0">
                <a:solidFill>
                  <a:srgbClr val="FF0000"/>
                </a:solidFill>
                <a:latin typeface="Cambria" panose="02040503050406030204" pitchFamily="18" charset="0"/>
              </a:rPr>
              <a:t>algae</a:t>
            </a:r>
            <a:r>
              <a:rPr lang="zh-CN" altLang="en-US" sz="2800" b="1" dirty="0" smtClean="0">
                <a:solidFill>
                  <a:srgbClr val="FF0000"/>
                </a:solidFill>
                <a:latin typeface="楷体" panose="02010609060101010101" pitchFamily="49" charset="-122"/>
                <a:ea typeface="楷体" panose="02010609060101010101" pitchFamily="49" charset="-122"/>
              </a:rPr>
              <a:t>（藻类）</a:t>
            </a:r>
            <a:r>
              <a:rPr lang="en-US" b="1" dirty="0" smtClean="0">
                <a:latin typeface="Cambria" panose="02040503050406030204" pitchFamily="18" charset="0"/>
              </a:rPr>
              <a:t>(</a:t>
            </a:r>
            <a:r>
              <a:rPr lang="en-US" b="1" dirty="0" err="1" smtClean="0">
                <a:latin typeface="Cambria" panose="02040503050406030204" pitchFamily="18" charset="0"/>
              </a:rPr>
              <a:t>protists</a:t>
            </a:r>
            <a:r>
              <a:rPr lang="en-US" b="1" dirty="0" smtClean="0">
                <a:latin typeface="Cambria" panose="02040503050406030204" pitchFamily="18" charset="0"/>
              </a:rPr>
              <a:t> </a:t>
            </a:r>
            <a:r>
              <a:rPr lang="zh-CN" altLang="en-US" sz="2000" b="1" dirty="0" smtClean="0">
                <a:latin typeface="楷体" panose="02010609060101010101" pitchFamily="49" charset="-122"/>
                <a:ea typeface="楷体" panose="02010609060101010101" pitchFamily="49" charset="-122"/>
              </a:rPr>
              <a:t>原生生物</a:t>
            </a:r>
            <a:r>
              <a:rPr lang="en-US" b="1" dirty="0" smtClean="0">
                <a:latin typeface="Cambria" panose="02040503050406030204" pitchFamily="18" charset="0"/>
              </a:rPr>
              <a:t>), and certain bacteria,</a:t>
            </a:r>
          </a:p>
          <a:p>
            <a:pPr lvl="1"/>
            <a:r>
              <a:rPr lang="en-US" b="1" dirty="0" smtClean="0">
                <a:latin typeface="Cambria" panose="02040503050406030204" pitchFamily="18" charset="0"/>
              </a:rPr>
              <a:t>transforms light energy into chemical energy,</a:t>
            </a:r>
          </a:p>
          <a:p>
            <a:pPr lvl="1"/>
            <a:r>
              <a:rPr lang="en-US" b="1" dirty="0" smtClean="0">
                <a:latin typeface="Cambria" panose="02040503050406030204" pitchFamily="18" charset="0"/>
              </a:rPr>
              <a:t>uses carbon dioxide and water as starting materials, and </a:t>
            </a:r>
          </a:p>
          <a:p>
            <a:pPr lvl="1"/>
            <a:r>
              <a:rPr lang="en-US" b="1" dirty="0" smtClean="0">
                <a:latin typeface="Cambria" panose="02040503050406030204" pitchFamily="18" charset="0"/>
              </a:rPr>
              <a:t>releases oxygen gas as a by-product. </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a:t>
            </a:r>
            <a:endParaRPr lang="en-US"/>
          </a:p>
        </p:txBody>
      </p:sp>
      <p:pic>
        <p:nvPicPr>
          <p:cNvPr id="1026" name="Picture 2" descr="http://static.businessinsider.com/image/51d6ed7069bedd184400001c/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421"/>
            <a:ext cx="9228057" cy="61520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416" y="453082"/>
            <a:ext cx="1300356" cy="584775"/>
          </a:xfrm>
          <a:prstGeom prst="rect">
            <a:avLst/>
          </a:prstGeom>
          <a:noFill/>
        </p:spPr>
        <p:txBody>
          <a:bodyPr wrap="none" rtlCol="0">
            <a:spAutoFit/>
          </a:bodyPr>
          <a:lstStyle/>
          <a:p>
            <a:r>
              <a:rPr lang="en-US" altLang="zh-CN" sz="3200" b="1" dirty="0" smtClean="0">
                <a:solidFill>
                  <a:schemeClr val="bg1"/>
                </a:solidFill>
                <a:effectLst>
                  <a:outerShdw blurRad="38100" dist="38100" dir="2700000" algn="tl">
                    <a:srgbClr val="000000">
                      <a:alpha val="43137"/>
                    </a:srgbClr>
                  </a:outerShdw>
                </a:effectLst>
              </a:rPr>
              <a:t>Algae</a:t>
            </a:r>
            <a:endParaRPr lang="zh-CN" altLang="en-US"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5582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GAMESHOW" val="False"/>
  <p:tag name="PPTVERSION" val="XP"/>
</p:tagLst>
</file>

<file path=ppt/theme/theme1.xml><?xml version="1.0" encoding="utf-8"?>
<a:theme xmlns:a="http://schemas.openxmlformats.org/drawingml/2006/main" name="CampbellEB6_Lecture_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Times New Roman"/>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mpbellEB6_Lecture_Design" id="{B6DE6437-4D3C-4EDA-98E9-FA36A5B6B78F}" vid="{61AD6984-E196-4B60-B50C-5CFEAA8E5D4E}"/>
    </a:ext>
  </a:extLst>
</a:theme>
</file>

<file path=ppt/theme/theme10.xml><?xml version="1.0" encoding="utf-8"?>
<a:theme xmlns:a="http://schemas.openxmlformats.org/drawingml/2006/main" name="2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3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3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4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4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4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5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5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5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5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5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5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5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CampbellEB6_Lecture_Design</Template>
  <TotalTime>5643</TotalTime>
  <Words>3711</Words>
  <Application>Microsoft Office PowerPoint</Application>
  <PresentationFormat>On-screen Show (4:3)</PresentationFormat>
  <Paragraphs>790</Paragraphs>
  <Slides>76</Slides>
  <Notes>73</Notes>
  <HiddenSlides>0</HiddenSlides>
  <MMClips>2</MMClips>
  <ScaleCrop>false</ScaleCrop>
  <HeadingPairs>
    <vt:vector size="6" baseType="variant">
      <vt:variant>
        <vt:lpstr>Fonts Used</vt:lpstr>
      </vt:variant>
      <vt:variant>
        <vt:i4>8</vt:i4>
      </vt:variant>
      <vt:variant>
        <vt:lpstr>Theme</vt:lpstr>
      </vt:variant>
      <vt:variant>
        <vt:i4>29</vt:i4>
      </vt:variant>
      <vt:variant>
        <vt:lpstr>Slide Titles</vt:lpstr>
      </vt:variant>
      <vt:variant>
        <vt:i4>76</vt:i4>
      </vt:variant>
    </vt:vector>
  </HeadingPairs>
  <TitlesOfParts>
    <vt:vector size="113" baseType="lpstr">
      <vt:lpstr>ＭＳ Ｐゴシック</vt:lpstr>
      <vt:lpstr>楷体</vt:lpstr>
      <vt:lpstr>Arial</vt:lpstr>
      <vt:lpstr>Cambria</vt:lpstr>
      <vt:lpstr>Lucida Sans Unicode</vt:lpstr>
      <vt:lpstr>Symbol</vt:lpstr>
      <vt:lpstr>Times</vt:lpstr>
      <vt:lpstr>Times New Roman</vt:lpstr>
      <vt:lpstr>CampbellEB6_Lecture_Design</vt:lpstr>
      <vt:lpstr>Blank</vt:lpstr>
      <vt:lpstr>4_Blank</vt:lpstr>
      <vt:lpstr>5_Blank</vt:lpstr>
      <vt:lpstr>11_Blank</vt:lpstr>
      <vt:lpstr>15_Blank</vt:lpstr>
      <vt:lpstr>17_Blank</vt:lpstr>
      <vt:lpstr>20_Blank</vt:lpstr>
      <vt:lpstr>22_Blank</vt:lpstr>
      <vt:lpstr>23_Blank</vt:lpstr>
      <vt:lpstr>24_Blank</vt:lpstr>
      <vt:lpstr>27_Blank</vt:lpstr>
      <vt:lpstr>28_Blank</vt:lpstr>
      <vt:lpstr>29_Blank</vt:lpstr>
      <vt:lpstr>30_Blank</vt:lpstr>
      <vt:lpstr>32_Blank</vt:lpstr>
      <vt:lpstr>33_Blank</vt:lpstr>
      <vt:lpstr>37_Blank</vt:lpstr>
      <vt:lpstr>40_Blank</vt:lpstr>
      <vt:lpstr>45_Blank</vt:lpstr>
      <vt:lpstr>49_Blank</vt:lpstr>
      <vt:lpstr>50_Blank</vt:lpstr>
      <vt:lpstr>51_Blank</vt:lpstr>
      <vt:lpstr>52_Blank</vt:lpstr>
      <vt:lpstr>53_Blank</vt:lpstr>
      <vt:lpstr>54_Blank</vt:lpstr>
      <vt:lpstr>55_Blank</vt:lpstr>
      <vt:lpstr>56_Blank</vt:lpstr>
      <vt:lpstr>122_Blank</vt:lpstr>
      <vt:lpstr>PowerPoint Presentation</vt:lpstr>
      <vt:lpstr>PowerPoint Presentation</vt:lpstr>
      <vt:lpstr>Biology and Society:  A Greasy Crime Wave</vt:lpstr>
      <vt:lpstr>PowerPoint Presentation</vt:lpstr>
      <vt:lpstr>Biology and Society:  A Greasy Crime Wave</vt:lpstr>
      <vt:lpstr>Biology and Society:  A Greasy Crime Wave</vt:lpstr>
      <vt:lpstr>Biology and Society:  A Greasy Crime Wave</vt:lpstr>
      <vt:lpstr>The Basics of Photosynthesis</vt:lpstr>
      <vt:lpstr>PowerPoint Presentation</vt:lpstr>
      <vt:lpstr>The Basics of Photosynthesis</vt:lpstr>
      <vt:lpstr>PowerPoint Presentation</vt:lpstr>
      <vt:lpstr>Chloroplasts: Sites of Photosynthesis</vt:lpstr>
      <vt:lpstr>Chloroplasts: Sites of Photosynthesis</vt:lpstr>
      <vt:lpstr>PowerPoint Presentation</vt:lpstr>
      <vt:lpstr>PowerPoint Presentation</vt:lpstr>
      <vt:lpstr>Chloroplasts: Sites of Photosynthesis</vt:lpstr>
      <vt:lpstr>Energy Transformations:  An Overview of Photosynthesis</vt:lpstr>
      <vt:lpstr>PowerPoint Presentation</vt:lpstr>
      <vt:lpstr>Energy Transformations:  An Overview of Photosynthesis</vt:lpstr>
      <vt:lpstr>Energy Transformations:  An Overview of Photosynthesis</vt:lpstr>
      <vt:lpstr>PowerPoint Presentation</vt:lpstr>
      <vt:lpstr>Energy Transformations:  An Overview of Photosynthesis</vt:lpstr>
      <vt:lpstr>Energy Transformations:  An Overview of Photosynthesis</vt:lpstr>
      <vt:lpstr>Energy Transformations:  An Overview of Photosynthesis</vt:lpstr>
      <vt:lpstr>Energy Transformations:  An Overview of Photosynthesis</vt:lpstr>
      <vt:lpstr>BioFlix Animation: Photosynthesis</vt:lpstr>
      <vt:lpstr>The Light Reactions: Converting Solar Energy to Chemical Energy</vt:lpstr>
      <vt:lpstr>The Nature of Sunlight</vt:lpstr>
      <vt:lpstr>PowerPoint Presentation</vt:lpstr>
      <vt:lpstr>The Process of Science: What Colors of Light Drive Photosynthesis?</vt:lpstr>
      <vt:lpstr>The Process of Science: What Colors of Light Drive Photosynthesis?</vt:lpstr>
      <vt:lpstr>The Process of Science: What Colors of Light Drive Photosynthesis?</vt:lpstr>
      <vt:lpstr>PowerPoint Presentation</vt:lpstr>
      <vt:lpstr>Chloroplast Pigments</vt:lpstr>
      <vt:lpstr>Animation: Light and Pigments</vt:lpstr>
      <vt:lpstr>PowerPoint Presentation</vt:lpstr>
      <vt:lpstr>Chloroplast Pigments</vt:lpstr>
      <vt:lpstr>Chloroplast Pigments</vt:lpstr>
      <vt:lpstr>Chloroplast Pigments</vt:lpstr>
      <vt:lpstr>Chloroplast Pigments</vt:lpstr>
      <vt:lpstr>PowerPoint Presentation</vt:lpstr>
      <vt:lpstr>How Photosystems Harvest Light Energy</vt:lpstr>
      <vt:lpstr>How Photosystems Harvest Light Energy</vt:lpstr>
      <vt:lpstr>PowerPoint Presentation</vt:lpstr>
      <vt:lpstr>How Photosystems Harvest Light Energy</vt:lpstr>
      <vt:lpstr>Figure 7.8-2 </vt:lpstr>
      <vt:lpstr>How Photosystems Harvest Light Energy</vt:lpstr>
      <vt:lpstr>PowerPoint Presentation</vt:lpstr>
      <vt:lpstr>PowerPoint Presentation</vt:lpstr>
      <vt:lpstr>How Photosystems Harvest Light Energy</vt:lpstr>
      <vt:lpstr>How the Light Reactions Generate ATP and NADPH</vt:lpstr>
      <vt:lpstr>Figure 7.10</vt:lpstr>
      <vt:lpstr>PowerPoint Presentation</vt:lpstr>
      <vt:lpstr>How the Light Reactions Generate ATP and NADPH</vt:lpstr>
      <vt:lpstr>How the Light Reactions Generate ATP and NADPH</vt:lpstr>
      <vt:lpstr>PowerPoint Presentation</vt:lpstr>
      <vt:lpstr>PowerPoint Presentation</vt:lpstr>
      <vt:lpstr>How the Light Reactions Generate ATP  and NADPH</vt:lpstr>
      <vt:lpstr>The Calvin Cycle:  Making Sugar from Carbon Dioxide</vt:lpstr>
      <vt:lpstr>The Calvin Cycle:  Making Sugar from Carbon Dioxide</vt:lpstr>
      <vt:lpstr>The Calvin Cycle:  Making Sugar from Carbon Dioxide</vt:lpstr>
      <vt:lpstr>PowerPoint Presentation</vt:lpstr>
      <vt:lpstr>PowerPoint Presentation</vt:lpstr>
      <vt:lpstr>PowerPoint Presentation</vt:lpstr>
      <vt:lpstr>Evolution Connection:  Creating a Better Biofuel Factory</vt:lpstr>
      <vt:lpstr>Evolution Connection:  Creating a Better Biofuel Factory</vt:lpstr>
      <vt:lpstr>Evolution Connection:  Creating a Better Biofuel Factory</vt:lpstr>
      <vt:lpstr>Figure 7.14</vt:lpstr>
      <vt:lpstr>Evolution Connection:  Creating a Better Biofuel Factory</vt:lpstr>
      <vt:lpstr>Evolution Connection:  Creating a Better Biofuel Factory</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Delgado</dc:creator>
  <cp:lastModifiedBy>c jh</cp:lastModifiedBy>
  <cp:revision>996</cp:revision>
  <cp:lastPrinted>2017-02-20T11:35:40Z</cp:lastPrinted>
  <dcterms:created xsi:type="dcterms:W3CDTF">2014-09-13T14:02:39Z</dcterms:created>
  <dcterms:modified xsi:type="dcterms:W3CDTF">2019-03-03T14:06:41Z</dcterms:modified>
</cp:coreProperties>
</file>